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57" r:id="rId4"/>
    <p:sldId id="258" r:id="rId5"/>
    <p:sldId id="260" r:id="rId6"/>
    <p:sldId id="276" r:id="rId7"/>
    <p:sldId id="277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71" r:id="rId16"/>
    <p:sldId id="278" r:id="rId17"/>
    <p:sldId id="279" r:id="rId18"/>
    <p:sldId id="280" r:id="rId19"/>
    <p:sldId id="281" r:id="rId20"/>
    <p:sldId id="283" r:id="rId21"/>
    <p:sldId id="307" r:id="rId22"/>
    <p:sldId id="288" r:id="rId23"/>
    <p:sldId id="289" r:id="rId24"/>
    <p:sldId id="295" r:id="rId25"/>
    <p:sldId id="293" r:id="rId26"/>
    <p:sldId id="273" r:id="rId27"/>
    <p:sldId id="274" r:id="rId28"/>
    <p:sldId id="294" r:id="rId29"/>
    <p:sldId id="285" r:id="rId30"/>
    <p:sldId id="296" r:id="rId31"/>
    <p:sldId id="298" r:id="rId32"/>
    <p:sldId id="282" r:id="rId33"/>
    <p:sldId id="299" r:id="rId34"/>
    <p:sldId id="284" r:id="rId35"/>
    <p:sldId id="300" r:id="rId36"/>
    <p:sldId id="301" r:id="rId37"/>
    <p:sldId id="287" r:id="rId38"/>
    <p:sldId id="302" r:id="rId39"/>
    <p:sldId id="290" r:id="rId40"/>
    <p:sldId id="291" r:id="rId41"/>
    <p:sldId id="303" r:id="rId42"/>
    <p:sldId id="304" r:id="rId43"/>
    <p:sldId id="305" r:id="rId44"/>
    <p:sldId id="306" r:id="rId45"/>
    <p:sldId id="286" r:id="rId46"/>
    <p:sldId id="29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/>
    <p:restoredTop sz="83280"/>
  </p:normalViewPr>
  <p:slideViewPr>
    <p:cSldViewPr snapToGrid="0" snapToObjects="1">
      <p:cViewPr varScale="1">
        <p:scale>
          <a:sx n="89" d="100"/>
          <a:sy n="89" d="100"/>
        </p:scale>
        <p:origin x="1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4F433-B752-EA40-B9DE-61B94934CD28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8607-89D0-994E-82A9-0E40B3825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37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Astronomers</a:t>
            </a:r>
            <a:r>
              <a:rPr lang="en-US" baseline="0" dirty="0"/>
              <a:t> want everything... BIG DISHES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greater the number of UV points the greater our knowledge of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C8607-89D0-994E-82A9-0E40B38252B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213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delta is assumed</a:t>
            </a:r>
            <a:r>
              <a:rPr lang="en-US" baseline="0" dirty="0"/>
              <a:t> to be a </a:t>
            </a:r>
            <a:r>
              <a:rPr lang="en-US" baseline="0" dirty="0" err="1"/>
              <a:t>dirac</a:t>
            </a:r>
            <a:r>
              <a:rPr lang="en-US" baseline="0" dirty="0"/>
              <a:t> delta sampling.... Need to ensure tis remains true via observation set up. And k represents the </a:t>
            </a:r>
            <a:r>
              <a:rPr lang="en-US" baseline="0" dirty="0" err="1"/>
              <a:t>kth</a:t>
            </a:r>
            <a:r>
              <a:rPr lang="en-US" baseline="0" dirty="0"/>
              <a:t> visibility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C242E-9779-1043-9EB6-C64EC40711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7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cross</a:t>
            </a:r>
            <a:r>
              <a:rPr lang="en-US" baseline="0" dirty="0"/>
              <a:t> correlation of the two antenna outputs is the product of the </a:t>
            </a:r>
            <a:r>
              <a:rPr lang="en-US" baseline="0" dirty="0" err="1"/>
              <a:t>correlator</a:t>
            </a:r>
            <a:r>
              <a:rPr lang="en-US" baseline="0" dirty="0"/>
              <a:t>. </a:t>
            </a:r>
          </a:p>
          <a:p>
            <a:r>
              <a:rPr lang="en-US" baseline="0" dirty="0"/>
              <a:t>Equivalent to the multiplication of the Fourier transform of X times y’s </a:t>
            </a:r>
            <a:r>
              <a:rPr lang="en-US" baseline="0" dirty="0" err="1"/>
              <a:t>fourier</a:t>
            </a:r>
            <a:r>
              <a:rPr lang="en-US" baseline="0" dirty="0"/>
              <a:t> complex conjugate</a:t>
            </a:r>
          </a:p>
          <a:p>
            <a:endParaRPr lang="en-US" baseline="0" dirty="0"/>
          </a:p>
          <a:p>
            <a:r>
              <a:rPr lang="en-US" b="1" dirty="0"/>
              <a:t>cross</a:t>
            </a:r>
            <a:r>
              <a:rPr lang="en-US" dirty="0"/>
              <a:t>-</a:t>
            </a:r>
            <a:r>
              <a:rPr lang="en-US" b="1" dirty="0"/>
              <a:t>correlation</a:t>
            </a:r>
            <a:r>
              <a:rPr lang="en-US" dirty="0"/>
              <a:t> is a measure of similarity of two series as a function of the lag of one relative to the other.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 nu is a</a:t>
            </a:r>
            <a:r>
              <a:rPr lang="en-US" baseline="0" dirty="0"/>
              <a:t> bandwidth term </a:t>
            </a:r>
            <a:r>
              <a:rPr lang="en-US" baseline="0" dirty="0" err="1"/>
              <a:t>becase</a:t>
            </a:r>
            <a:r>
              <a:rPr lang="en-US" baseline="0" dirty="0"/>
              <a:t> </a:t>
            </a:r>
            <a:r>
              <a:rPr lang="en-US" baseline="0" dirty="0" err="1"/>
              <a:t>recievers</a:t>
            </a:r>
            <a:r>
              <a:rPr lang="en-US" baseline="0" dirty="0"/>
              <a:t> don’t observe at a single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Sorry to switch from trig</a:t>
            </a:r>
            <a:r>
              <a:rPr lang="en-US" baseline="0" dirty="0"/>
              <a:t> to exponential forms here but it just makes sense to 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 cosine =</a:t>
            </a:r>
            <a:r>
              <a:rPr lang="en-US" baseline="0" dirty="0"/>
              <a:t> angle between vector s and s0 to the </a:t>
            </a:r>
            <a:r>
              <a:rPr lang="en-US" baseline="0" dirty="0" err="1"/>
              <a:t>uv</a:t>
            </a:r>
            <a:r>
              <a:rPr lang="en-US" baseline="0" dirty="0"/>
              <a:t> plane.</a:t>
            </a:r>
          </a:p>
          <a:p>
            <a:r>
              <a:rPr lang="en-US" baseline="0" dirty="0"/>
              <a:t>Remember we have one of these PER BASELINE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9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 used by CASA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C8607-89D0-994E-82A9-0E40B38252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71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greater the number of UV points the greater our knowledge of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C8607-89D0-994E-82A9-0E40B38252B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38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going to go into detail because it is kind of telescope dependent.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0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E.g. for ALMA WVR, </a:t>
            </a:r>
            <a:r>
              <a:rPr lang="en-US" dirty="0" err="1"/>
              <a:t>Tsys</a:t>
            </a:r>
            <a:r>
              <a:rPr lang="en-US" dirty="0"/>
              <a:t>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4D6ED-E477-B249-A795-FFA3796D90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2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5337-0B00-8843-9EAA-8F747D09C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FC65F-E3C3-1448-9170-870972E18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A2564-95A3-3943-BE4B-8FDA1828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80BAC-EBF6-3748-A859-FB8B3859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26E29-EDC3-8143-A1C0-1863C560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65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598E-370F-6241-8A06-FB8598DD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2C8AA-3CB2-9B42-BDB3-32C033A31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2B1D8-61C1-764D-996E-4A2FADACD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E13C2-CD2C-4F44-84E3-80DB5222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32A6B-32A7-B44D-82DB-29E58A93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63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54C660-2CC9-9D4D-81BF-C75613E85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1771E-3BB5-2F40-9BC3-73B22CDC7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A8044-8CA2-644C-A7BD-D6CBD2AA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6D22A-FC10-BE42-A220-32550E84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5A35A-F212-4543-B744-349F38BD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0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011F-2A7C-C841-9806-2C658014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DBD8-3B35-C848-891F-4A8DDA1CC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14CD0-1E1C-824C-9C25-FDCBFE28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FAA46-53B5-F249-AE01-7C5E165D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5130-F8A5-AD4E-8CAD-F4FB3694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3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5A11-7B1C-EA4A-AF74-045FC95C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0CA16-2E92-E147-85AF-AE2F30F38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10A83-9007-FE4F-A509-8BDE68E6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7B68-3F13-F844-8638-5CCF0915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10B5-19F0-2040-B63C-88979F3A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2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E3C8-1A52-4246-9B6C-F82CBB20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9591F-AB11-574C-B646-1D34C70CD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5FAA2-178A-1447-900A-18B66D5A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CBC26-DE6F-434E-A6D0-CC8AA87E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5C27-C0DF-8F45-B274-291B2967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729-D302-344B-94FF-A61DE071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3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5832-7848-6747-8C6A-997FA4A1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9D39-C365-F346-A983-90C34A6A0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C59B8-A9B7-6147-A6CB-8F51A211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26C080-9345-FA42-8D50-B94C35A30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3630C-D9F4-5848-919C-5D09C5FF4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B8CCF-BBBA-7440-AB0F-C8197D66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0A15FD-A654-7D45-B247-A0BC0F77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00A45-ED3F-624C-80E3-4BBC07E7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6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C078-8B22-4542-AA66-CE02717F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F7126-CFDB-2345-8C2F-DE9B1BA1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3558F-AEC0-9C4A-AEF7-A7255B22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D3070-6FA8-EB4E-9AF4-86C6D994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6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D875AE-E0A5-1E45-8BC0-99941473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9F8A2-8BED-544D-844B-CDEA5143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E43D-3F3B-5E4E-9748-6A2A3F88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84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8A2A-8EE0-7E4D-A763-1C262317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84D33-F3F9-514C-A42A-BE738441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206BE-ABB6-0843-9913-EECDDDB1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C56C7-AF9E-B240-A9CE-D596630E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886FC-9243-CA4C-AC78-2A0EF210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3465D-3827-A346-9D7C-46C07092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3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A51B-946C-984C-B486-5CD889613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8F01CE-5474-B848-94E9-C590176DA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F3825-76D7-6849-AF49-3530DBA3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4788D-1D41-1C4B-9A51-B7A68232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57E31-3A9A-4142-B2A9-AD66F0F4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C54E9-A262-3747-913A-AE737F77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66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A75214-D3BC-1847-8BF7-669BCE2C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4700-7FA9-3C41-9030-A49A08668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79C6-FA4E-004D-ABD6-656AB076F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50F2-D9FE-9A48-84B7-F9AF65EDD171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4890F-C393-3444-AD7A-B14C7AB73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B5EA6-3A57-E84A-968B-09C4D3AFB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FA6A-EC0E-7744-89B3-4395A10BE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5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5" Type="http://schemas.openxmlformats.org/officeDocument/2006/relationships/image" Target="../media/image5.emf"/><Relationship Id="rId10" Type="http://schemas.openxmlformats.org/officeDocument/2006/relationships/image" Target="../media/image6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AB1B2-2C98-954D-9286-5EDF7DAD9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Interferometer fundamentals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2ACB5-2FC0-F747-A118-CA9989ED37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Adam Avison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14BB6E-D745-A943-9BD9-F7477DE2E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" y="6682"/>
            <a:ext cx="2383852" cy="2231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F3EE7-ED58-B94F-B535-A42F7486E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" y="5992721"/>
            <a:ext cx="2485440" cy="835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6E8AE-25F1-7B4B-945D-D9C7255C4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26" y="6014784"/>
            <a:ext cx="843216" cy="8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80" y="185366"/>
            <a:ext cx="2547696" cy="201204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6030961" y="2446567"/>
            <a:ext cx="0" cy="523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468814" y="2970214"/>
          <a:ext cx="336867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" name="Equation" r:id="rId5" imgW="1701800" imgH="228600" progId="Equation.3">
                  <p:embed/>
                </p:oleObj>
              </mc:Choice>
              <mc:Fallback>
                <p:oleObj name="Equation" r:id="rId5" imgW="1701800" imgH="2286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8814" y="2970214"/>
                        <a:ext cx="3368675" cy="4524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5433270" y="1840691"/>
            <a:ext cx="485206" cy="4994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46809" y="1840691"/>
            <a:ext cx="413852" cy="49941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47128" y="2111799"/>
            <a:ext cx="36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9361" y="3662834"/>
            <a:ext cx="60035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v</a:t>
            </a:r>
            <a:r>
              <a:rPr lang="en-US" baseline="-25000" dirty="0">
                <a:latin typeface="Times New Roman"/>
                <a:cs typeface="Times New Roman"/>
              </a:rPr>
              <a:t>1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Times New Roman"/>
                <a:cs typeface="Times New Roman"/>
              </a:rPr>
              <a:t>v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/>
              <a:t>, </a:t>
            </a:r>
            <a:r>
              <a:rPr lang="en-US" dirty="0">
                <a:latin typeface="+mj-lt"/>
              </a:rPr>
              <a:t>the voltage outputs of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&amp;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y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are directly related to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The brightness distribution, </a:t>
            </a:r>
            <a:r>
              <a:rPr lang="en-US" i="1" dirty="0">
                <a:latin typeface="Times New Roman"/>
                <a:cs typeface="Times New Roman"/>
              </a:rPr>
              <a:t>I(</a:t>
            </a:r>
            <a:r>
              <a:rPr lang="en-US" b="1" i="1" dirty="0">
                <a:latin typeface="Times New Roman"/>
                <a:cs typeface="Times New Roman"/>
              </a:rPr>
              <a:t>s</a:t>
            </a:r>
            <a:r>
              <a:rPr lang="en-US" i="1" dirty="0">
                <a:latin typeface="Times New Roman"/>
                <a:cs typeface="Times New Roman"/>
              </a:rPr>
              <a:t>)</a:t>
            </a:r>
            <a:r>
              <a:rPr lang="en-US" i="1" dirty="0"/>
              <a:t>,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of the astronomical object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as seen over solid angle </a:t>
            </a:r>
            <a:r>
              <a:rPr lang="en-US" dirty="0" err="1">
                <a:latin typeface="Times New Roman"/>
                <a:cs typeface="Times New Roman"/>
              </a:rPr>
              <a:t>dΩ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and</a:t>
            </a:r>
            <a:r>
              <a:rPr lang="en-US" dirty="0"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A(</a:t>
            </a:r>
            <a:r>
              <a:rPr lang="en-US" b="1" i="1" dirty="0">
                <a:latin typeface="Times New Roman"/>
                <a:cs typeface="Times New Roman"/>
              </a:rPr>
              <a:t>s</a:t>
            </a:r>
            <a:r>
              <a:rPr lang="en-US" i="1" dirty="0">
                <a:latin typeface="Times New Roman"/>
                <a:cs typeface="Times New Roman"/>
              </a:rPr>
              <a:t>) </a:t>
            </a:r>
            <a:r>
              <a:rPr lang="en-US" dirty="0">
                <a:latin typeface="+mj-lt"/>
                <a:cs typeface="Times New Roman"/>
              </a:rPr>
              <a:t>the area of the dish we use to observe it.</a:t>
            </a: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dirty="0">
                <a:latin typeface="+mj-lt"/>
                <a:cs typeface="Times New Roman"/>
              </a:rPr>
              <a:t>Leading to ...</a:t>
            </a:r>
          </a:p>
          <a:p>
            <a:r>
              <a:rPr lang="en-US" dirty="0"/>
              <a:t> </a:t>
            </a:r>
            <a:endParaRPr lang="en-US" baseline="-250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3738563" y="5645150"/>
          <a:ext cx="49530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Equation" r:id="rId7" imgW="2501900" imgH="279400" progId="Equation.3">
                  <p:embed/>
                </p:oleObj>
              </mc:Choice>
              <mc:Fallback>
                <p:oleObj name="Equation" r:id="rId7" imgW="2501900" imgH="2794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8563" y="5645150"/>
                        <a:ext cx="4953000" cy="552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91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vpla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65" y="185365"/>
            <a:ext cx="4894464" cy="2868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782453" y="3354794"/>
            <a:ext cx="63674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Adding in a bit more reality...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The vector</a:t>
            </a:r>
            <a:r>
              <a:rPr lang="en-US" dirty="0"/>
              <a:t> </a:t>
            </a:r>
            <a:r>
              <a:rPr lang="en-US" b="1" dirty="0">
                <a:latin typeface="Times New Roman"/>
                <a:cs typeface="Times New Roman"/>
              </a:rPr>
              <a:t>s </a:t>
            </a:r>
            <a:r>
              <a:rPr lang="en-US" dirty="0">
                <a:latin typeface="+mj-lt"/>
                <a:cs typeface="Times New Roman"/>
              </a:rPr>
              <a:t>is comprise of the addition of </a:t>
            </a:r>
            <a:r>
              <a:rPr lang="en-US" b="1" dirty="0">
                <a:latin typeface="Times New Roman"/>
                <a:cs typeface="Times New Roman"/>
              </a:rPr>
              <a:t>s</a:t>
            </a:r>
            <a:r>
              <a:rPr lang="en-US" b="1" baseline="-25000" dirty="0">
                <a:latin typeface="Times New Roman"/>
                <a:cs typeface="Times New Roman"/>
              </a:rPr>
              <a:t>0 </a:t>
            </a:r>
            <a:r>
              <a:rPr lang="en-US" dirty="0">
                <a:latin typeface="+mj-lt"/>
                <a:cs typeface="Times New Roman"/>
              </a:rPr>
              <a:t>and</a:t>
            </a:r>
            <a:r>
              <a:rPr lang="en-US" dirty="0"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σ</a:t>
            </a:r>
            <a:r>
              <a:rPr lang="en-US" dirty="0">
                <a:cs typeface="Times New Roman"/>
              </a:rPr>
              <a:t> (so </a:t>
            </a:r>
            <a:r>
              <a:rPr lang="en-US" b="1" dirty="0">
                <a:latin typeface="Times New Roman"/>
                <a:cs typeface="Times New Roman"/>
              </a:rPr>
              <a:t>s=s</a:t>
            </a:r>
            <a:r>
              <a:rPr lang="en-US" b="1" baseline="-25000" dirty="0">
                <a:latin typeface="Times New Roman"/>
                <a:cs typeface="Times New Roman"/>
              </a:rPr>
              <a:t>0 </a:t>
            </a:r>
            <a:r>
              <a:rPr lang="en-US" dirty="0">
                <a:cs typeface="Times New Roman"/>
              </a:rPr>
              <a:t>+</a:t>
            </a:r>
            <a:r>
              <a:rPr lang="en-US" i="1" dirty="0" err="1">
                <a:latin typeface="Times New Roman"/>
                <a:cs typeface="Times New Roman"/>
              </a:rPr>
              <a:t>σ</a:t>
            </a:r>
            <a:r>
              <a:rPr lang="en-US" dirty="0">
                <a:cs typeface="Times New Roman"/>
              </a:rPr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We set </a:t>
            </a:r>
            <a:r>
              <a:rPr lang="en-US" i="1" dirty="0" err="1">
                <a:latin typeface="Times New Roman"/>
                <a:cs typeface="Times New Roman"/>
              </a:rPr>
              <a:t>τ</a:t>
            </a:r>
            <a:r>
              <a:rPr lang="en-US" i="1" baseline="-25000" dirty="0" err="1">
                <a:latin typeface="Times New Roman"/>
                <a:cs typeface="Times New Roman"/>
              </a:rPr>
              <a:t>geo</a:t>
            </a:r>
            <a:r>
              <a:rPr lang="en-US" dirty="0">
                <a:cs typeface="Times New Roman"/>
              </a:rPr>
              <a:t>  </a:t>
            </a:r>
            <a:r>
              <a:rPr lang="en-US" dirty="0">
                <a:latin typeface="+mj-lt"/>
                <a:cs typeface="Times New Roman"/>
              </a:rPr>
              <a:t>to zero with instrumental delays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  <a:cs typeface="Times New Roman"/>
              </a:rPr>
              <a:t>Meaning all delays in the data are from the vector </a:t>
            </a:r>
            <a:r>
              <a:rPr lang="en-US" i="1" dirty="0" err="1">
                <a:latin typeface="Times New Roman"/>
                <a:cs typeface="Times New Roman"/>
              </a:rPr>
              <a:t>σ</a:t>
            </a:r>
            <a:endParaRPr lang="en-US" i="1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b="1" i="1" baseline="-25000" dirty="0">
              <a:latin typeface="Times New Roman"/>
              <a:cs typeface="Times New Roman"/>
            </a:endParaRPr>
          </a:p>
          <a:p>
            <a:r>
              <a:rPr lang="en-US" dirty="0">
                <a:latin typeface="+mj-lt"/>
                <a:cs typeface="Times New Roman"/>
              </a:rPr>
              <a:t>We then define the Complex Visibility as: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10084"/>
              </p:ext>
            </p:extLst>
          </p:nvPr>
        </p:nvGraphicFramePr>
        <p:xfrm>
          <a:off x="3964279" y="5433354"/>
          <a:ext cx="4575351" cy="63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5" imgW="2184400" imgH="304800" progId="Equation.3">
                  <p:embed/>
                </p:oleObj>
              </mc:Choice>
              <mc:Fallback>
                <p:oleObj name="Equation" r:id="rId5" imgW="2184400" imgH="3048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4279" y="5433354"/>
                        <a:ext cx="4575351" cy="63842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82453" y="6308453"/>
            <a:ext cx="515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which is rather nice as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is the Fourier transform of </a:t>
            </a:r>
            <a:r>
              <a:rPr lang="en-US" i="1" dirty="0">
                <a:latin typeface="Times New Roman"/>
                <a:cs typeface="Times New Roman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185955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Relating the visibility equation to the </a:t>
            </a:r>
            <a:r>
              <a:rPr lang="en-GB" dirty="0" err="1"/>
              <a:t>correlator</a:t>
            </a:r>
            <a:r>
              <a:rPr lang="en-GB" dirty="0"/>
              <a:t> output gives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302362"/>
              </p:ext>
            </p:extLst>
          </p:nvPr>
        </p:nvGraphicFramePr>
        <p:xfrm>
          <a:off x="2473325" y="3767947"/>
          <a:ext cx="72390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3" name="Equation" r:id="rId3" imgW="2159000" imgH="241300" progId="Equation.3">
                  <p:embed/>
                </p:oleObj>
              </mc:Choice>
              <mc:Fallback>
                <p:oleObj name="Equation" r:id="rId3" imgW="2159000" imgH="2413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3325" y="3767947"/>
                        <a:ext cx="7239000" cy="809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4063807" y="4435820"/>
            <a:ext cx="1185069" cy="1422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248876" y="4324166"/>
            <a:ext cx="1" cy="1534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5" idx="1"/>
          </p:cNvCxnSpPr>
          <p:nvPr/>
        </p:nvCxnSpPr>
        <p:spPr>
          <a:xfrm flipV="1">
            <a:off x="5248877" y="4628966"/>
            <a:ext cx="2237485" cy="12293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16200000" flipV="1">
            <a:off x="7361875" y="3489350"/>
            <a:ext cx="248973" cy="2030258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68423" y="6023662"/>
            <a:ext cx="98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Known!</a:t>
            </a:r>
            <a:r>
              <a:rPr lang="en-US" baseline="30000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2327" y="6266583"/>
            <a:ext cx="256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After proper calibration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309B775-E4C2-794C-8EA1-80B384E4C0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847332"/>
              </p:ext>
            </p:extLst>
          </p:nvPr>
        </p:nvGraphicFramePr>
        <p:xfrm>
          <a:off x="798706" y="2219418"/>
          <a:ext cx="4953000" cy="633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Equation" r:id="rId5" imgW="2501900" imgH="279400" progId="Equation.3">
                  <p:embed/>
                </p:oleObj>
              </mc:Choice>
              <mc:Fallback>
                <p:oleObj name="Equation" r:id="rId5" imgW="2501900" imgH="2794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8706" y="2219418"/>
                        <a:ext cx="4953000" cy="63324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D84A2D-87BD-3342-9432-552D0CBB4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788448"/>
              </p:ext>
            </p:extLst>
          </p:nvPr>
        </p:nvGraphicFramePr>
        <p:xfrm>
          <a:off x="6213815" y="2219418"/>
          <a:ext cx="4575351" cy="63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" name="Equation" r:id="rId7" imgW="2184400" imgH="304800" progId="Equation.3">
                  <p:embed/>
                </p:oleObj>
              </mc:Choice>
              <mc:Fallback>
                <p:oleObj name="Equation" r:id="rId7" imgW="2184400" imgH="3048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13815" y="2219418"/>
                        <a:ext cx="4575351" cy="63842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343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coordinate system for interferometry </a:t>
            </a:r>
          </a:p>
        </p:txBody>
      </p:sp>
      <p:pic>
        <p:nvPicPr>
          <p:cNvPr id="3" name="Picture 2" descr="uvpla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76557"/>
            <a:ext cx="4894464" cy="2868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3407923" y="1744592"/>
            <a:ext cx="921029" cy="586186"/>
          </a:xfrm>
          <a:custGeom>
            <a:avLst/>
            <a:gdLst>
              <a:gd name="connsiteX0" fmla="*/ 390740 w 921029"/>
              <a:gd name="connsiteY0" fmla="*/ 27916 h 586186"/>
              <a:gd name="connsiteX1" fmla="*/ 209325 w 921029"/>
              <a:gd name="connsiteY1" fmla="*/ 41873 h 586186"/>
              <a:gd name="connsiteX2" fmla="*/ 153505 w 921029"/>
              <a:gd name="connsiteY2" fmla="*/ 125613 h 586186"/>
              <a:gd name="connsiteX3" fmla="*/ 125595 w 921029"/>
              <a:gd name="connsiteY3" fmla="*/ 181440 h 586186"/>
              <a:gd name="connsiteX4" fmla="*/ 55820 w 921029"/>
              <a:gd name="connsiteY4" fmla="*/ 307051 h 586186"/>
              <a:gd name="connsiteX5" fmla="*/ 13955 w 921029"/>
              <a:gd name="connsiteY5" fmla="*/ 334964 h 586186"/>
              <a:gd name="connsiteX6" fmla="*/ 0 w 921029"/>
              <a:gd name="connsiteY6" fmla="*/ 376835 h 586186"/>
              <a:gd name="connsiteX7" fmla="*/ 13955 w 921029"/>
              <a:gd name="connsiteY7" fmla="*/ 460575 h 586186"/>
              <a:gd name="connsiteX8" fmla="*/ 111640 w 921029"/>
              <a:gd name="connsiteY8" fmla="*/ 502445 h 586186"/>
              <a:gd name="connsiteX9" fmla="*/ 181415 w 921029"/>
              <a:gd name="connsiteY9" fmla="*/ 544316 h 586186"/>
              <a:gd name="connsiteX10" fmla="*/ 320965 w 921029"/>
              <a:gd name="connsiteY10" fmla="*/ 586186 h 586186"/>
              <a:gd name="connsiteX11" fmla="*/ 544244 w 921029"/>
              <a:gd name="connsiteY11" fmla="*/ 572229 h 586186"/>
              <a:gd name="connsiteX12" fmla="*/ 641929 w 921029"/>
              <a:gd name="connsiteY12" fmla="*/ 558272 h 586186"/>
              <a:gd name="connsiteX13" fmla="*/ 683794 w 921029"/>
              <a:gd name="connsiteY13" fmla="*/ 530359 h 586186"/>
              <a:gd name="connsiteX14" fmla="*/ 739614 w 921029"/>
              <a:gd name="connsiteY14" fmla="*/ 502445 h 586186"/>
              <a:gd name="connsiteX15" fmla="*/ 795434 w 921029"/>
              <a:gd name="connsiteY15" fmla="*/ 488489 h 586186"/>
              <a:gd name="connsiteX16" fmla="*/ 837299 w 921029"/>
              <a:gd name="connsiteY16" fmla="*/ 474532 h 586186"/>
              <a:gd name="connsiteX17" fmla="*/ 865209 w 921029"/>
              <a:gd name="connsiteY17" fmla="*/ 432662 h 586186"/>
              <a:gd name="connsiteX18" fmla="*/ 907074 w 921029"/>
              <a:gd name="connsiteY18" fmla="*/ 390791 h 586186"/>
              <a:gd name="connsiteX19" fmla="*/ 921029 w 921029"/>
              <a:gd name="connsiteY19" fmla="*/ 348921 h 586186"/>
              <a:gd name="connsiteX20" fmla="*/ 907074 w 921029"/>
              <a:gd name="connsiteY20" fmla="*/ 293094 h 586186"/>
              <a:gd name="connsiteX21" fmla="*/ 823344 w 921029"/>
              <a:gd name="connsiteY21" fmla="*/ 237267 h 586186"/>
              <a:gd name="connsiteX22" fmla="*/ 767524 w 921029"/>
              <a:gd name="connsiteY22" fmla="*/ 111656 h 586186"/>
              <a:gd name="connsiteX23" fmla="*/ 753569 w 921029"/>
              <a:gd name="connsiteY23" fmla="*/ 69786 h 586186"/>
              <a:gd name="connsiteX24" fmla="*/ 711704 w 921029"/>
              <a:gd name="connsiteY24" fmla="*/ 55829 h 586186"/>
              <a:gd name="connsiteX25" fmla="*/ 669839 w 921029"/>
              <a:gd name="connsiteY25" fmla="*/ 27916 h 586186"/>
              <a:gd name="connsiteX26" fmla="*/ 418650 w 921029"/>
              <a:gd name="connsiteY26" fmla="*/ 13959 h 586186"/>
              <a:gd name="connsiteX27" fmla="*/ 279100 w 921029"/>
              <a:gd name="connsiteY27" fmla="*/ 2 h 58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21029" h="586186">
                <a:moveTo>
                  <a:pt x="390740" y="27916"/>
                </a:moveTo>
                <a:lnTo>
                  <a:pt x="209325" y="41873"/>
                </a:lnTo>
                <a:cubicBezTo>
                  <a:pt x="178306" y="54647"/>
                  <a:pt x="168506" y="95607"/>
                  <a:pt x="153505" y="125613"/>
                </a:cubicBezTo>
                <a:cubicBezTo>
                  <a:pt x="144202" y="144222"/>
                  <a:pt x="133790" y="162317"/>
                  <a:pt x="125595" y="181440"/>
                </a:cubicBezTo>
                <a:cubicBezTo>
                  <a:pt x="105237" y="228948"/>
                  <a:pt x="110213" y="270785"/>
                  <a:pt x="55820" y="307051"/>
                </a:cubicBezTo>
                <a:lnTo>
                  <a:pt x="13955" y="334964"/>
                </a:lnTo>
                <a:cubicBezTo>
                  <a:pt x="9303" y="348921"/>
                  <a:pt x="0" y="362123"/>
                  <a:pt x="0" y="376835"/>
                </a:cubicBezTo>
                <a:cubicBezTo>
                  <a:pt x="0" y="405133"/>
                  <a:pt x="1301" y="435264"/>
                  <a:pt x="13955" y="460575"/>
                </a:cubicBezTo>
                <a:cubicBezTo>
                  <a:pt x="27723" y="488114"/>
                  <a:pt x="89925" y="497016"/>
                  <a:pt x="111640" y="502445"/>
                </a:cubicBezTo>
                <a:cubicBezTo>
                  <a:pt x="134898" y="516402"/>
                  <a:pt x="156722" y="533091"/>
                  <a:pt x="181415" y="544316"/>
                </a:cubicBezTo>
                <a:cubicBezTo>
                  <a:pt x="222935" y="563191"/>
                  <a:pt x="275983" y="574939"/>
                  <a:pt x="320965" y="586186"/>
                </a:cubicBezTo>
                <a:cubicBezTo>
                  <a:pt x="395391" y="581534"/>
                  <a:pt x="469953" y="578690"/>
                  <a:pt x="544244" y="572229"/>
                </a:cubicBezTo>
                <a:cubicBezTo>
                  <a:pt x="577013" y="569379"/>
                  <a:pt x="610424" y="567725"/>
                  <a:pt x="641929" y="558272"/>
                </a:cubicBezTo>
                <a:cubicBezTo>
                  <a:pt x="657994" y="553452"/>
                  <a:pt x="669232" y="538681"/>
                  <a:pt x="683794" y="530359"/>
                </a:cubicBezTo>
                <a:cubicBezTo>
                  <a:pt x="701856" y="520037"/>
                  <a:pt x="720135" y="509750"/>
                  <a:pt x="739614" y="502445"/>
                </a:cubicBezTo>
                <a:cubicBezTo>
                  <a:pt x="757572" y="495710"/>
                  <a:pt x="776993" y="493759"/>
                  <a:pt x="795434" y="488489"/>
                </a:cubicBezTo>
                <a:cubicBezTo>
                  <a:pt x="809578" y="484447"/>
                  <a:pt x="823344" y="479184"/>
                  <a:pt x="837299" y="474532"/>
                </a:cubicBezTo>
                <a:cubicBezTo>
                  <a:pt x="846602" y="460575"/>
                  <a:pt x="854472" y="445548"/>
                  <a:pt x="865209" y="432662"/>
                </a:cubicBezTo>
                <a:cubicBezTo>
                  <a:pt x="877843" y="417499"/>
                  <a:pt x="896127" y="407214"/>
                  <a:pt x="907074" y="390791"/>
                </a:cubicBezTo>
                <a:cubicBezTo>
                  <a:pt x="915234" y="378550"/>
                  <a:pt x="916377" y="362878"/>
                  <a:pt x="921029" y="348921"/>
                </a:cubicBezTo>
                <a:cubicBezTo>
                  <a:pt x="916377" y="330312"/>
                  <a:pt x="919704" y="307530"/>
                  <a:pt x="907074" y="293094"/>
                </a:cubicBezTo>
                <a:cubicBezTo>
                  <a:pt x="884986" y="267847"/>
                  <a:pt x="823344" y="237267"/>
                  <a:pt x="823344" y="237267"/>
                </a:cubicBezTo>
                <a:cubicBezTo>
                  <a:pt x="751338" y="21224"/>
                  <a:pt x="833868" y="244361"/>
                  <a:pt x="767524" y="111656"/>
                </a:cubicBezTo>
                <a:cubicBezTo>
                  <a:pt x="760946" y="98497"/>
                  <a:pt x="763971" y="80189"/>
                  <a:pt x="753569" y="69786"/>
                </a:cubicBezTo>
                <a:cubicBezTo>
                  <a:pt x="743168" y="59384"/>
                  <a:pt x="724861" y="62408"/>
                  <a:pt x="711704" y="55829"/>
                </a:cubicBezTo>
                <a:cubicBezTo>
                  <a:pt x="696703" y="48327"/>
                  <a:pt x="686443" y="30288"/>
                  <a:pt x="669839" y="27916"/>
                </a:cubicBezTo>
                <a:cubicBezTo>
                  <a:pt x="586823" y="16055"/>
                  <a:pt x="502280" y="20155"/>
                  <a:pt x="418650" y="13959"/>
                </a:cubicBezTo>
                <a:cubicBezTo>
                  <a:pt x="223323" y="-512"/>
                  <a:pt x="342368" y="2"/>
                  <a:pt x="279100" y="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498851" y="1815936"/>
            <a:ext cx="734851" cy="444828"/>
          </a:xfrm>
          <a:custGeom>
            <a:avLst/>
            <a:gdLst>
              <a:gd name="connsiteX0" fmla="*/ 390740 w 921029"/>
              <a:gd name="connsiteY0" fmla="*/ 27916 h 586186"/>
              <a:gd name="connsiteX1" fmla="*/ 209325 w 921029"/>
              <a:gd name="connsiteY1" fmla="*/ 41873 h 586186"/>
              <a:gd name="connsiteX2" fmla="*/ 153505 w 921029"/>
              <a:gd name="connsiteY2" fmla="*/ 125613 h 586186"/>
              <a:gd name="connsiteX3" fmla="*/ 125595 w 921029"/>
              <a:gd name="connsiteY3" fmla="*/ 181440 h 586186"/>
              <a:gd name="connsiteX4" fmla="*/ 55820 w 921029"/>
              <a:gd name="connsiteY4" fmla="*/ 307051 h 586186"/>
              <a:gd name="connsiteX5" fmla="*/ 13955 w 921029"/>
              <a:gd name="connsiteY5" fmla="*/ 334964 h 586186"/>
              <a:gd name="connsiteX6" fmla="*/ 0 w 921029"/>
              <a:gd name="connsiteY6" fmla="*/ 376835 h 586186"/>
              <a:gd name="connsiteX7" fmla="*/ 13955 w 921029"/>
              <a:gd name="connsiteY7" fmla="*/ 460575 h 586186"/>
              <a:gd name="connsiteX8" fmla="*/ 111640 w 921029"/>
              <a:gd name="connsiteY8" fmla="*/ 502445 h 586186"/>
              <a:gd name="connsiteX9" fmla="*/ 181415 w 921029"/>
              <a:gd name="connsiteY9" fmla="*/ 544316 h 586186"/>
              <a:gd name="connsiteX10" fmla="*/ 320965 w 921029"/>
              <a:gd name="connsiteY10" fmla="*/ 586186 h 586186"/>
              <a:gd name="connsiteX11" fmla="*/ 544244 w 921029"/>
              <a:gd name="connsiteY11" fmla="*/ 572229 h 586186"/>
              <a:gd name="connsiteX12" fmla="*/ 641929 w 921029"/>
              <a:gd name="connsiteY12" fmla="*/ 558272 h 586186"/>
              <a:gd name="connsiteX13" fmla="*/ 683794 w 921029"/>
              <a:gd name="connsiteY13" fmla="*/ 530359 h 586186"/>
              <a:gd name="connsiteX14" fmla="*/ 739614 w 921029"/>
              <a:gd name="connsiteY14" fmla="*/ 502445 h 586186"/>
              <a:gd name="connsiteX15" fmla="*/ 795434 w 921029"/>
              <a:gd name="connsiteY15" fmla="*/ 488489 h 586186"/>
              <a:gd name="connsiteX16" fmla="*/ 837299 w 921029"/>
              <a:gd name="connsiteY16" fmla="*/ 474532 h 586186"/>
              <a:gd name="connsiteX17" fmla="*/ 865209 w 921029"/>
              <a:gd name="connsiteY17" fmla="*/ 432662 h 586186"/>
              <a:gd name="connsiteX18" fmla="*/ 907074 w 921029"/>
              <a:gd name="connsiteY18" fmla="*/ 390791 h 586186"/>
              <a:gd name="connsiteX19" fmla="*/ 921029 w 921029"/>
              <a:gd name="connsiteY19" fmla="*/ 348921 h 586186"/>
              <a:gd name="connsiteX20" fmla="*/ 907074 w 921029"/>
              <a:gd name="connsiteY20" fmla="*/ 293094 h 586186"/>
              <a:gd name="connsiteX21" fmla="*/ 823344 w 921029"/>
              <a:gd name="connsiteY21" fmla="*/ 237267 h 586186"/>
              <a:gd name="connsiteX22" fmla="*/ 767524 w 921029"/>
              <a:gd name="connsiteY22" fmla="*/ 111656 h 586186"/>
              <a:gd name="connsiteX23" fmla="*/ 753569 w 921029"/>
              <a:gd name="connsiteY23" fmla="*/ 69786 h 586186"/>
              <a:gd name="connsiteX24" fmla="*/ 711704 w 921029"/>
              <a:gd name="connsiteY24" fmla="*/ 55829 h 586186"/>
              <a:gd name="connsiteX25" fmla="*/ 669839 w 921029"/>
              <a:gd name="connsiteY25" fmla="*/ 27916 h 586186"/>
              <a:gd name="connsiteX26" fmla="*/ 418650 w 921029"/>
              <a:gd name="connsiteY26" fmla="*/ 13959 h 586186"/>
              <a:gd name="connsiteX27" fmla="*/ 279100 w 921029"/>
              <a:gd name="connsiteY27" fmla="*/ 2 h 58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21029" h="586186">
                <a:moveTo>
                  <a:pt x="390740" y="27916"/>
                </a:moveTo>
                <a:lnTo>
                  <a:pt x="209325" y="41873"/>
                </a:lnTo>
                <a:cubicBezTo>
                  <a:pt x="178306" y="54647"/>
                  <a:pt x="168506" y="95607"/>
                  <a:pt x="153505" y="125613"/>
                </a:cubicBezTo>
                <a:cubicBezTo>
                  <a:pt x="144202" y="144222"/>
                  <a:pt x="133790" y="162317"/>
                  <a:pt x="125595" y="181440"/>
                </a:cubicBezTo>
                <a:cubicBezTo>
                  <a:pt x="105237" y="228948"/>
                  <a:pt x="110213" y="270785"/>
                  <a:pt x="55820" y="307051"/>
                </a:cubicBezTo>
                <a:lnTo>
                  <a:pt x="13955" y="334964"/>
                </a:lnTo>
                <a:cubicBezTo>
                  <a:pt x="9303" y="348921"/>
                  <a:pt x="0" y="362123"/>
                  <a:pt x="0" y="376835"/>
                </a:cubicBezTo>
                <a:cubicBezTo>
                  <a:pt x="0" y="405133"/>
                  <a:pt x="1301" y="435264"/>
                  <a:pt x="13955" y="460575"/>
                </a:cubicBezTo>
                <a:cubicBezTo>
                  <a:pt x="27723" y="488114"/>
                  <a:pt x="89925" y="497016"/>
                  <a:pt x="111640" y="502445"/>
                </a:cubicBezTo>
                <a:cubicBezTo>
                  <a:pt x="134898" y="516402"/>
                  <a:pt x="156722" y="533091"/>
                  <a:pt x="181415" y="544316"/>
                </a:cubicBezTo>
                <a:cubicBezTo>
                  <a:pt x="222935" y="563191"/>
                  <a:pt x="275983" y="574939"/>
                  <a:pt x="320965" y="586186"/>
                </a:cubicBezTo>
                <a:cubicBezTo>
                  <a:pt x="395391" y="581534"/>
                  <a:pt x="469953" y="578690"/>
                  <a:pt x="544244" y="572229"/>
                </a:cubicBezTo>
                <a:cubicBezTo>
                  <a:pt x="577013" y="569379"/>
                  <a:pt x="610424" y="567725"/>
                  <a:pt x="641929" y="558272"/>
                </a:cubicBezTo>
                <a:cubicBezTo>
                  <a:pt x="657994" y="553452"/>
                  <a:pt x="669232" y="538681"/>
                  <a:pt x="683794" y="530359"/>
                </a:cubicBezTo>
                <a:cubicBezTo>
                  <a:pt x="701856" y="520037"/>
                  <a:pt x="720135" y="509750"/>
                  <a:pt x="739614" y="502445"/>
                </a:cubicBezTo>
                <a:cubicBezTo>
                  <a:pt x="757572" y="495710"/>
                  <a:pt x="776993" y="493759"/>
                  <a:pt x="795434" y="488489"/>
                </a:cubicBezTo>
                <a:cubicBezTo>
                  <a:pt x="809578" y="484447"/>
                  <a:pt x="823344" y="479184"/>
                  <a:pt x="837299" y="474532"/>
                </a:cubicBezTo>
                <a:cubicBezTo>
                  <a:pt x="846602" y="460575"/>
                  <a:pt x="854472" y="445548"/>
                  <a:pt x="865209" y="432662"/>
                </a:cubicBezTo>
                <a:cubicBezTo>
                  <a:pt x="877843" y="417499"/>
                  <a:pt x="896127" y="407214"/>
                  <a:pt x="907074" y="390791"/>
                </a:cubicBezTo>
                <a:cubicBezTo>
                  <a:pt x="915234" y="378550"/>
                  <a:pt x="916377" y="362878"/>
                  <a:pt x="921029" y="348921"/>
                </a:cubicBezTo>
                <a:cubicBezTo>
                  <a:pt x="916377" y="330312"/>
                  <a:pt x="919704" y="307530"/>
                  <a:pt x="907074" y="293094"/>
                </a:cubicBezTo>
                <a:cubicBezTo>
                  <a:pt x="884986" y="267847"/>
                  <a:pt x="823344" y="237267"/>
                  <a:pt x="823344" y="237267"/>
                </a:cubicBezTo>
                <a:cubicBezTo>
                  <a:pt x="751338" y="21224"/>
                  <a:pt x="833868" y="244361"/>
                  <a:pt x="767524" y="111656"/>
                </a:cubicBezTo>
                <a:cubicBezTo>
                  <a:pt x="760946" y="98497"/>
                  <a:pt x="763971" y="80189"/>
                  <a:pt x="753569" y="69786"/>
                </a:cubicBezTo>
                <a:cubicBezTo>
                  <a:pt x="743168" y="59384"/>
                  <a:pt x="724861" y="62408"/>
                  <a:pt x="711704" y="55829"/>
                </a:cubicBezTo>
                <a:cubicBezTo>
                  <a:pt x="696703" y="48327"/>
                  <a:pt x="686443" y="30288"/>
                  <a:pt x="669839" y="27916"/>
                </a:cubicBezTo>
                <a:cubicBezTo>
                  <a:pt x="586823" y="16055"/>
                  <a:pt x="502280" y="20155"/>
                  <a:pt x="418650" y="13959"/>
                </a:cubicBezTo>
                <a:cubicBezTo>
                  <a:pt x="223323" y="-512"/>
                  <a:pt x="342368" y="2"/>
                  <a:pt x="279100" y="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613151" y="1898322"/>
            <a:ext cx="538001" cy="292428"/>
          </a:xfrm>
          <a:custGeom>
            <a:avLst/>
            <a:gdLst>
              <a:gd name="connsiteX0" fmla="*/ 390740 w 921029"/>
              <a:gd name="connsiteY0" fmla="*/ 27916 h 586186"/>
              <a:gd name="connsiteX1" fmla="*/ 209325 w 921029"/>
              <a:gd name="connsiteY1" fmla="*/ 41873 h 586186"/>
              <a:gd name="connsiteX2" fmla="*/ 153505 w 921029"/>
              <a:gd name="connsiteY2" fmla="*/ 125613 h 586186"/>
              <a:gd name="connsiteX3" fmla="*/ 125595 w 921029"/>
              <a:gd name="connsiteY3" fmla="*/ 181440 h 586186"/>
              <a:gd name="connsiteX4" fmla="*/ 55820 w 921029"/>
              <a:gd name="connsiteY4" fmla="*/ 307051 h 586186"/>
              <a:gd name="connsiteX5" fmla="*/ 13955 w 921029"/>
              <a:gd name="connsiteY5" fmla="*/ 334964 h 586186"/>
              <a:gd name="connsiteX6" fmla="*/ 0 w 921029"/>
              <a:gd name="connsiteY6" fmla="*/ 376835 h 586186"/>
              <a:gd name="connsiteX7" fmla="*/ 13955 w 921029"/>
              <a:gd name="connsiteY7" fmla="*/ 460575 h 586186"/>
              <a:gd name="connsiteX8" fmla="*/ 111640 w 921029"/>
              <a:gd name="connsiteY8" fmla="*/ 502445 h 586186"/>
              <a:gd name="connsiteX9" fmla="*/ 181415 w 921029"/>
              <a:gd name="connsiteY9" fmla="*/ 544316 h 586186"/>
              <a:gd name="connsiteX10" fmla="*/ 320965 w 921029"/>
              <a:gd name="connsiteY10" fmla="*/ 586186 h 586186"/>
              <a:gd name="connsiteX11" fmla="*/ 544244 w 921029"/>
              <a:gd name="connsiteY11" fmla="*/ 572229 h 586186"/>
              <a:gd name="connsiteX12" fmla="*/ 641929 w 921029"/>
              <a:gd name="connsiteY12" fmla="*/ 558272 h 586186"/>
              <a:gd name="connsiteX13" fmla="*/ 683794 w 921029"/>
              <a:gd name="connsiteY13" fmla="*/ 530359 h 586186"/>
              <a:gd name="connsiteX14" fmla="*/ 739614 w 921029"/>
              <a:gd name="connsiteY14" fmla="*/ 502445 h 586186"/>
              <a:gd name="connsiteX15" fmla="*/ 795434 w 921029"/>
              <a:gd name="connsiteY15" fmla="*/ 488489 h 586186"/>
              <a:gd name="connsiteX16" fmla="*/ 837299 w 921029"/>
              <a:gd name="connsiteY16" fmla="*/ 474532 h 586186"/>
              <a:gd name="connsiteX17" fmla="*/ 865209 w 921029"/>
              <a:gd name="connsiteY17" fmla="*/ 432662 h 586186"/>
              <a:gd name="connsiteX18" fmla="*/ 907074 w 921029"/>
              <a:gd name="connsiteY18" fmla="*/ 390791 h 586186"/>
              <a:gd name="connsiteX19" fmla="*/ 921029 w 921029"/>
              <a:gd name="connsiteY19" fmla="*/ 348921 h 586186"/>
              <a:gd name="connsiteX20" fmla="*/ 907074 w 921029"/>
              <a:gd name="connsiteY20" fmla="*/ 293094 h 586186"/>
              <a:gd name="connsiteX21" fmla="*/ 823344 w 921029"/>
              <a:gd name="connsiteY21" fmla="*/ 237267 h 586186"/>
              <a:gd name="connsiteX22" fmla="*/ 767524 w 921029"/>
              <a:gd name="connsiteY22" fmla="*/ 111656 h 586186"/>
              <a:gd name="connsiteX23" fmla="*/ 753569 w 921029"/>
              <a:gd name="connsiteY23" fmla="*/ 69786 h 586186"/>
              <a:gd name="connsiteX24" fmla="*/ 711704 w 921029"/>
              <a:gd name="connsiteY24" fmla="*/ 55829 h 586186"/>
              <a:gd name="connsiteX25" fmla="*/ 669839 w 921029"/>
              <a:gd name="connsiteY25" fmla="*/ 27916 h 586186"/>
              <a:gd name="connsiteX26" fmla="*/ 418650 w 921029"/>
              <a:gd name="connsiteY26" fmla="*/ 13959 h 586186"/>
              <a:gd name="connsiteX27" fmla="*/ 279100 w 921029"/>
              <a:gd name="connsiteY27" fmla="*/ 2 h 58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21029" h="586186">
                <a:moveTo>
                  <a:pt x="390740" y="27916"/>
                </a:moveTo>
                <a:lnTo>
                  <a:pt x="209325" y="41873"/>
                </a:lnTo>
                <a:cubicBezTo>
                  <a:pt x="178306" y="54647"/>
                  <a:pt x="168506" y="95607"/>
                  <a:pt x="153505" y="125613"/>
                </a:cubicBezTo>
                <a:cubicBezTo>
                  <a:pt x="144202" y="144222"/>
                  <a:pt x="133790" y="162317"/>
                  <a:pt x="125595" y="181440"/>
                </a:cubicBezTo>
                <a:cubicBezTo>
                  <a:pt x="105237" y="228948"/>
                  <a:pt x="110213" y="270785"/>
                  <a:pt x="55820" y="307051"/>
                </a:cubicBezTo>
                <a:lnTo>
                  <a:pt x="13955" y="334964"/>
                </a:lnTo>
                <a:cubicBezTo>
                  <a:pt x="9303" y="348921"/>
                  <a:pt x="0" y="362123"/>
                  <a:pt x="0" y="376835"/>
                </a:cubicBezTo>
                <a:cubicBezTo>
                  <a:pt x="0" y="405133"/>
                  <a:pt x="1301" y="435264"/>
                  <a:pt x="13955" y="460575"/>
                </a:cubicBezTo>
                <a:cubicBezTo>
                  <a:pt x="27723" y="488114"/>
                  <a:pt x="89925" y="497016"/>
                  <a:pt x="111640" y="502445"/>
                </a:cubicBezTo>
                <a:cubicBezTo>
                  <a:pt x="134898" y="516402"/>
                  <a:pt x="156722" y="533091"/>
                  <a:pt x="181415" y="544316"/>
                </a:cubicBezTo>
                <a:cubicBezTo>
                  <a:pt x="222935" y="563191"/>
                  <a:pt x="275983" y="574939"/>
                  <a:pt x="320965" y="586186"/>
                </a:cubicBezTo>
                <a:cubicBezTo>
                  <a:pt x="395391" y="581534"/>
                  <a:pt x="469953" y="578690"/>
                  <a:pt x="544244" y="572229"/>
                </a:cubicBezTo>
                <a:cubicBezTo>
                  <a:pt x="577013" y="569379"/>
                  <a:pt x="610424" y="567725"/>
                  <a:pt x="641929" y="558272"/>
                </a:cubicBezTo>
                <a:cubicBezTo>
                  <a:pt x="657994" y="553452"/>
                  <a:pt x="669232" y="538681"/>
                  <a:pt x="683794" y="530359"/>
                </a:cubicBezTo>
                <a:cubicBezTo>
                  <a:pt x="701856" y="520037"/>
                  <a:pt x="720135" y="509750"/>
                  <a:pt x="739614" y="502445"/>
                </a:cubicBezTo>
                <a:cubicBezTo>
                  <a:pt x="757572" y="495710"/>
                  <a:pt x="776993" y="493759"/>
                  <a:pt x="795434" y="488489"/>
                </a:cubicBezTo>
                <a:cubicBezTo>
                  <a:pt x="809578" y="484447"/>
                  <a:pt x="823344" y="479184"/>
                  <a:pt x="837299" y="474532"/>
                </a:cubicBezTo>
                <a:cubicBezTo>
                  <a:pt x="846602" y="460575"/>
                  <a:pt x="854472" y="445548"/>
                  <a:pt x="865209" y="432662"/>
                </a:cubicBezTo>
                <a:cubicBezTo>
                  <a:pt x="877843" y="417499"/>
                  <a:pt x="896127" y="407214"/>
                  <a:pt x="907074" y="390791"/>
                </a:cubicBezTo>
                <a:cubicBezTo>
                  <a:pt x="915234" y="378550"/>
                  <a:pt x="916377" y="362878"/>
                  <a:pt x="921029" y="348921"/>
                </a:cubicBezTo>
                <a:cubicBezTo>
                  <a:pt x="916377" y="330312"/>
                  <a:pt x="919704" y="307530"/>
                  <a:pt x="907074" y="293094"/>
                </a:cubicBezTo>
                <a:cubicBezTo>
                  <a:pt x="884986" y="267847"/>
                  <a:pt x="823344" y="237267"/>
                  <a:pt x="823344" y="237267"/>
                </a:cubicBezTo>
                <a:cubicBezTo>
                  <a:pt x="751338" y="21224"/>
                  <a:pt x="833868" y="244361"/>
                  <a:pt x="767524" y="111656"/>
                </a:cubicBezTo>
                <a:cubicBezTo>
                  <a:pt x="760946" y="98497"/>
                  <a:pt x="763971" y="80189"/>
                  <a:pt x="753569" y="69786"/>
                </a:cubicBezTo>
                <a:cubicBezTo>
                  <a:pt x="743168" y="59384"/>
                  <a:pt x="724861" y="62408"/>
                  <a:pt x="711704" y="55829"/>
                </a:cubicBezTo>
                <a:cubicBezTo>
                  <a:pt x="696703" y="48327"/>
                  <a:pt x="686443" y="30288"/>
                  <a:pt x="669839" y="27916"/>
                </a:cubicBezTo>
                <a:cubicBezTo>
                  <a:pt x="586823" y="16055"/>
                  <a:pt x="502280" y="20155"/>
                  <a:pt x="418650" y="13959"/>
                </a:cubicBezTo>
                <a:cubicBezTo>
                  <a:pt x="223323" y="-512"/>
                  <a:pt x="342368" y="2"/>
                  <a:pt x="279100" y="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86002" y="1816264"/>
            <a:ext cx="607851" cy="444500"/>
          </a:xfrm>
          <a:prstGeom prst="straightConnector1">
            <a:avLst/>
          </a:prstGeom>
          <a:ln>
            <a:solidFill>
              <a:srgbClr val="00E80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71056" y="1949778"/>
            <a:ext cx="731999" cy="310986"/>
          </a:xfrm>
          <a:prstGeom prst="straightConnector1">
            <a:avLst/>
          </a:prstGeom>
          <a:ln>
            <a:solidFill>
              <a:srgbClr val="00E80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62103" y="1685131"/>
            <a:ext cx="198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00E802"/>
                </a:solidFill>
                <a:latin typeface="Times New Roman"/>
                <a:cs typeface="Times New Roman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2103" y="2129959"/>
            <a:ext cx="198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00E802"/>
                </a:solidFill>
                <a:latin typeface="Times New Roman"/>
                <a:cs typeface="Times New Roman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7401" y="1276558"/>
            <a:ext cx="31404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We define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and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v,</a:t>
            </a:r>
            <a:r>
              <a:rPr lang="en-US" i="1" dirty="0">
                <a:latin typeface="+mj-lt"/>
                <a:cs typeface="Times New Roman"/>
              </a:rPr>
              <a:t> </a:t>
            </a:r>
            <a:r>
              <a:rPr lang="en-US" dirty="0">
                <a:latin typeface="+mj-lt"/>
                <a:cs typeface="Times New Roman"/>
              </a:rPr>
              <a:t>as E-W and </a:t>
            </a:r>
          </a:p>
          <a:p>
            <a:r>
              <a:rPr lang="en-US" dirty="0">
                <a:latin typeface="+mj-lt"/>
                <a:cs typeface="Times New Roman"/>
              </a:rPr>
              <a:t>N-S positions </a:t>
            </a:r>
            <a:r>
              <a:rPr lang="en-US" dirty="0" err="1">
                <a:cs typeface="Times New Roman"/>
              </a:rPr>
              <a:t>w.r.t</a:t>
            </a:r>
            <a:r>
              <a:rPr lang="en-US" dirty="0"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w </a:t>
            </a:r>
            <a:r>
              <a:rPr lang="en-US" dirty="0">
                <a:latin typeface="+mj-lt"/>
                <a:cs typeface="Times New Roman"/>
              </a:rPr>
              <a:t>axis which </a:t>
            </a:r>
          </a:p>
          <a:p>
            <a:r>
              <a:rPr lang="en-US" dirty="0">
                <a:latin typeface="+mj-lt"/>
                <a:cs typeface="Times New Roman"/>
              </a:rPr>
              <a:t>is parallel to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b="1" i="1" dirty="0">
                <a:latin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/>
                <a:cs typeface="Times New Roman"/>
              </a:rPr>
              <a:t>0.</a:t>
            </a:r>
          </a:p>
          <a:p>
            <a:endParaRPr lang="en-US" dirty="0"/>
          </a:p>
          <a:p>
            <a:r>
              <a:rPr lang="en-US" i="1" dirty="0">
                <a:latin typeface="Times New Roman"/>
                <a:cs typeface="Times New Roman"/>
              </a:rPr>
              <a:t>l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and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m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as direction</a:t>
            </a:r>
          </a:p>
          <a:p>
            <a:r>
              <a:rPr lang="en-US" dirty="0">
                <a:latin typeface="+mj-lt"/>
              </a:rPr>
              <a:t>cosines of </a:t>
            </a:r>
            <a:r>
              <a:rPr lang="en-US" b="1" dirty="0">
                <a:latin typeface="Times New Roman"/>
                <a:cs typeface="Times New Roman"/>
              </a:rPr>
              <a:t>s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we can write the </a:t>
            </a:r>
          </a:p>
          <a:p>
            <a:r>
              <a:rPr lang="en-US" dirty="0">
                <a:latin typeface="+mj-lt"/>
              </a:rPr>
              <a:t>visibility  equation as: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015683"/>
              </p:ext>
            </p:extLst>
          </p:nvPr>
        </p:nvGraphicFramePr>
        <p:xfrm>
          <a:off x="3248026" y="4370167"/>
          <a:ext cx="60102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Equation" r:id="rId5" imgW="2870200" imgH="431800" progId="Equation.3">
                  <p:embed/>
                </p:oleObj>
              </mc:Choice>
              <mc:Fallback>
                <p:oleObj name="Equation" r:id="rId5" imgW="2870200" imgH="4318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8026" y="4370167"/>
                        <a:ext cx="6010275" cy="904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66900" y="5561569"/>
            <a:ext cx="7402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Given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l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and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m</a:t>
            </a:r>
            <a:r>
              <a:rPr lang="en-US" dirty="0"/>
              <a:t>  </a:t>
            </a:r>
            <a:r>
              <a:rPr lang="en-US" dirty="0">
                <a:latin typeface="+mj-lt"/>
              </a:rPr>
              <a:t>are small the small angle </a:t>
            </a:r>
            <a:r>
              <a:rPr lang="en-US" dirty="0" err="1">
                <a:latin typeface="+mj-lt"/>
              </a:rPr>
              <a:t>approx</a:t>
            </a:r>
            <a:r>
              <a:rPr lang="en-US" dirty="0">
                <a:latin typeface="+mj-lt"/>
              </a:rPr>
              <a:t> applies and </a:t>
            </a:r>
            <a:r>
              <a:rPr lang="en-US" i="1" dirty="0">
                <a:latin typeface="Times New Roman"/>
                <a:cs typeface="Times New Roman"/>
              </a:rPr>
              <a:t>V(</a:t>
            </a:r>
            <a:r>
              <a:rPr lang="en-US" i="1" dirty="0" err="1">
                <a:latin typeface="Times New Roman"/>
                <a:cs typeface="Times New Roman"/>
              </a:rPr>
              <a:t>u,v</a:t>
            </a:r>
            <a:r>
              <a:rPr lang="en-US" i="1" dirty="0">
                <a:latin typeface="Times New Roman"/>
                <a:cs typeface="Times New Roman"/>
              </a:rPr>
              <a:t>)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becomes a</a:t>
            </a:r>
          </a:p>
          <a:p>
            <a:r>
              <a:rPr lang="en-US" dirty="0">
                <a:latin typeface="+mj-lt"/>
              </a:rPr>
              <a:t>direct  Fourier transform of </a:t>
            </a:r>
            <a:r>
              <a:rPr lang="en-US" i="1" dirty="0">
                <a:latin typeface="Times New Roman"/>
                <a:cs typeface="Times New Roman"/>
              </a:rPr>
              <a:t>I(</a:t>
            </a:r>
            <a:r>
              <a:rPr lang="en-US" i="1" dirty="0" err="1">
                <a:latin typeface="Times New Roman"/>
                <a:cs typeface="Times New Roman"/>
              </a:rPr>
              <a:t>x,y</a:t>
            </a:r>
            <a:r>
              <a:rPr lang="en-US" i="1" dirty="0">
                <a:latin typeface="Times New Roman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4993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its full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gory</a:t>
            </a:r>
            <a:r>
              <a:rPr lang="en-US" dirty="0"/>
              <a:t> glory the... Measurement Equation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163906"/>
              </p:ext>
            </p:extLst>
          </p:nvPr>
        </p:nvGraphicFramePr>
        <p:xfrm>
          <a:off x="1993900" y="1741489"/>
          <a:ext cx="82169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Equation" r:id="rId4" imgW="3924300" imgH="431800" progId="Equation.3">
                  <p:embed/>
                </p:oleObj>
              </mc:Choice>
              <mc:Fallback>
                <p:oleObj name="Equation" r:id="rId4" imgW="3924300" imgH="4318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3900" y="1741489"/>
                        <a:ext cx="8216900" cy="904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0" y="2882900"/>
            <a:ext cx="4229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8000"/>
                </a:solidFill>
                <a:latin typeface="Times New Roman"/>
                <a:cs typeface="Times New Roman"/>
              </a:rPr>
              <a:t>V</a:t>
            </a:r>
            <a:r>
              <a:rPr lang="en-US" i="1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What we measure</a:t>
            </a:r>
          </a:p>
          <a:p>
            <a:r>
              <a:rPr lang="en-US" i="1" dirty="0" err="1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US" i="1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ν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What we want</a:t>
            </a:r>
          </a:p>
          <a:p>
            <a:r>
              <a:rPr lang="en-US" i="1" dirty="0" err="1">
                <a:solidFill>
                  <a:srgbClr val="008000"/>
                </a:solidFill>
                <a:latin typeface="Times New Roman"/>
                <a:cs typeface="Times New Roman"/>
              </a:rPr>
              <a:t>Q</a:t>
            </a:r>
            <a:r>
              <a:rPr lang="en-US" i="1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additive errors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 = maps I to </a:t>
            </a:r>
            <a:r>
              <a:rPr lang="en-US" dirty="0" err="1">
                <a:solidFill>
                  <a:srgbClr val="0000FF"/>
                </a:solidFill>
              </a:rPr>
              <a:t>polarisation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i="1" dirty="0" err="1">
                <a:latin typeface="Times New Roman"/>
                <a:cs typeface="Times New Roman"/>
              </a:rPr>
              <a:t>i,j</a:t>
            </a:r>
            <a:r>
              <a:rPr lang="en-US" dirty="0"/>
              <a:t> = telescope pair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Multiplicative baselines errors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Bandpass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reponse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Gerenalised</a:t>
            </a:r>
            <a:r>
              <a:rPr lang="en-US" dirty="0">
                <a:solidFill>
                  <a:srgbClr val="FF0000"/>
                </a:solidFill>
              </a:rPr>
              <a:t> electronic gain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polarisation</a:t>
            </a:r>
            <a:r>
              <a:rPr lang="en-US" dirty="0">
                <a:solidFill>
                  <a:srgbClr val="FF0000"/>
                </a:solidFill>
              </a:rPr>
              <a:t> leakage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Antenna voltage pattern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paralatic</a:t>
            </a:r>
            <a:r>
              <a:rPr lang="en-US" dirty="0">
                <a:solidFill>
                  <a:srgbClr val="FF0000"/>
                </a:solidFill>
              </a:rPr>
              <a:t> angle</a:t>
            </a:r>
          </a:p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ij</a:t>
            </a:r>
            <a:r>
              <a:rPr lang="en-US" dirty="0">
                <a:solidFill>
                  <a:srgbClr val="FF0000"/>
                </a:solidFill>
              </a:rPr>
              <a:t> =Tropospheric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2101" y="2917230"/>
            <a:ext cx="2948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Green= vectors</a:t>
            </a:r>
          </a:p>
          <a:p>
            <a:r>
              <a:rPr lang="en-US" dirty="0"/>
              <a:t>Blue= Scalars</a:t>
            </a:r>
          </a:p>
          <a:p>
            <a:r>
              <a:rPr lang="en-US" dirty="0"/>
              <a:t>Red= Part of the Jones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8001" y="6497310"/>
            <a:ext cx="2124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cribbed from </a:t>
            </a:r>
            <a:r>
              <a:rPr lang="en-US" sz="1100" dirty="0" err="1"/>
              <a:t>A.M.S.Richards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1095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51EC-9F7B-B642-AF5B-91DB1ED2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measure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9F7A8C4-6AB0-0541-A082-E6952C47E4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76499" y="3270664"/>
          <a:ext cx="7226451" cy="108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Equation" r:id="rId4" imgW="2870200" imgH="431800" progId="Equation.3">
                  <p:embed/>
                </p:oleObj>
              </mc:Choice>
              <mc:Fallback>
                <p:oleObj name="Equation" r:id="rId4" imgW="2870200" imgH="4318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9F7A8C4-6AB0-0541-A082-E6952C47E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6499" y="3270664"/>
                        <a:ext cx="7226451" cy="108797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4441254-7ABD-F645-A750-7911286F817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76499" y="1690688"/>
          <a:ext cx="72390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Equation" r:id="rId6" imgW="2159000" imgH="241300" progId="Equation.3">
                  <p:embed/>
                </p:oleObj>
              </mc:Choice>
              <mc:Fallback>
                <p:oleObj name="Equation" r:id="rId6" imgW="2159000" imgH="2413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4441254-7ABD-F645-A750-7911286F81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76499" y="1690688"/>
                        <a:ext cx="7239000" cy="809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7577E55-3508-DF40-A80E-47D2DA086A39}"/>
              </a:ext>
            </a:extLst>
          </p:cNvPr>
          <p:cNvSpPr txBox="1"/>
          <p:nvPr/>
        </p:nvSpPr>
        <p:spPr>
          <a:xfrm>
            <a:off x="320040" y="1834344"/>
            <a:ext cx="1834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Correlator output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8FC97-F70A-C349-98AE-DEC786E2E489}"/>
              </a:ext>
            </a:extLst>
          </p:cNvPr>
          <p:cNvSpPr txBox="1"/>
          <p:nvPr/>
        </p:nvSpPr>
        <p:spPr>
          <a:xfrm>
            <a:off x="320040" y="3629986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Visibility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42471A-1C9A-174A-94A7-5BEF560C3DA7}"/>
                  </a:ext>
                </a:extLst>
              </p:cNvPr>
              <p:cNvSpPr txBox="1"/>
              <p:nvPr/>
            </p:nvSpPr>
            <p:spPr>
              <a:xfrm>
                <a:off x="2476498" y="4724200"/>
                <a:ext cx="7226451" cy="125739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sSup>
                            <m:sSup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𝑢𝑙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𝑣𝑚</m:t>
                                  </m:r>
                                </m:e>
                              </m:d>
                            </m:sup>
                          </m:s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𝑑𝑢𝑑𝑣</m:t>
                          </m:r>
                        </m:e>
                      </m:nary>
                    </m:oMath>
                  </m:oMathPara>
                </a14:m>
                <a:endParaRPr lang="en-GB" sz="2800" i="1" dirty="0">
                  <a:latin typeface="Avenir Roman" panose="0200050302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42471A-1C9A-174A-94A7-5BEF560C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98" y="4724200"/>
                <a:ext cx="7226451" cy="1257395"/>
              </a:xfrm>
              <a:prstGeom prst="rect">
                <a:avLst/>
              </a:prstGeom>
              <a:blipFill>
                <a:blip r:embed="rId8"/>
                <a:stretch>
                  <a:fillRect t="-130000" b="-191000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E786950-692F-9F42-99BA-C686596BD5C1}"/>
              </a:ext>
            </a:extLst>
          </p:cNvPr>
          <p:cNvSpPr txBox="1"/>
          <p:nvPr/>
        </p:nvSpPr>
        <p:spPr>
          <a:xfrm>
            <a:off x="621308" y="5168231"/>
            <a:ext cx="126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Dirty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19A5B-732A-9540-AD66-986E5F27229D}"/>
              </a:ext>
            </a:extLst>
          </p:cNvPr>
          <p:cNvSpPr txBox="1"/>
          <p:nvPr/>
        </p:nvSpPr>
        <p:spPr>
          <a:xfrm>
            <a:off x="10213183" y="1958944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35A51-5F69-664C-9284-57F2AF8D544C}"/>
              </a:ext>
            </a:extLst>
          </p:cNvPr>
          <p:cNvSpPr txBox="1"/>
          <p:nvPr/>
        </p:nvSpPr>
        <p:spPr>
          <a:xfrm>
            <a:off x="10213182" y="3629986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AA6DB1-9E59-7045-A4AB-6F479DF5D20A}"/>
              </a:ext>
            </a:extLst>
          </p:cNvPr>
          <p:cNvSpPr txBox="1"/>
          <p:nvPr/>
        </p:nvSpPr>
        <p:spPr>
          <a:xfrm>
            <a:off x="10213181" y="5168231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3</a:t>
            </a:r>
          </a:p>
        </p:txBody>
      </p:sp>
    </p:spTree>
    <p:extLst>
      <p:ext uri="{BB962C8B-B14F-4D97-AF65-F5344CB8AC3E}">
        <p14:creationId xmlns:p14="http://schemas.microsoft.com/office/powerpoint/2010/main" val="324534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err="1"/>
              <a:t>uv</a:t>
            </a:r>
            <a:r>
              <a:rPr lang="en-US" dirty="0"/>
              <a:t>-coverage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4770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4938"/>
            <a:ext cx="8229600" cy="1143000"/>
          </a:xfrm>
        </p:spPr>
        <p:txBody>
          <a:bodyPr/>
          <a:lstStyle/>
          <a:p>
            <a:r>
              <a:rPr lang="en-US" dirty="0"/>
              <a:t>Filling the </a:t>
            </a:r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-plane</a:t>
            </a:r>
          </a:p>
        </p:txBody>
      </p:sp>
      <p:pic>
        <p:nvPicPr>
          <p:cNvPr id="4" name="Picture 3" descr="ants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104900"/>
            <a:ext cx="5384800" cy="538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3600" y="1384301"/>
            <a:ext cx="2908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-coverage of an interferometer set out in a logarithmic spiral pattern comprised of two, five, ten and fifty antennas (top to bottom) </a:t>
            </a:r>
            <a:br>
              <a:rPr lang="en-US" dirty="0"/>
            </a:br>
            <a:r>
              <a:rPr lang="en-US" dirty="0"/>
              <a:t>and observing for 10 s, 2, 4, and 6 h (left to right).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E19C7-26AC-0444-879D-E4BF9937E7BF}"/>
              </a:ext>
            </a:extLst>
          </p:cNvPr>
          <p:cNvSpPr txBox="1"/>
          <p:nvPr/>
        </p:nvSpPr>
        <p:spPr>
          <a:xfrm>
            <a:off x="1981200" y="1104900"/>
            <a:ext cx="448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       10s               2h                4h                6h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3886A-CC47-284E-964E-72EB2E793901}"/>
              </a:ext>
            </a:extLst>
          </p:cNvPr>
          <p:cNvSpPr txBox="1"/>
          <p:nvPr/>
        </p:nvSpPr>
        <p:spPr>
          <a:xfrm>
            <a:off x="1405467" y="1422401"/>
            <a:ext cx="84666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baseline="-25000" dirty="0"/>
              <a:t>ant </a:t>
            </a:r>
            <a:r>
              <a:rPr lang="en-GB" dirty="0"/>
              <a:t>=</a:t>
            </a:r>
          </a:p>
          <a:p>
            <a:endParaRPr lang="en-GB" baseline="-25000" dirty="0"/>
          </a:p>
          <a:p>
            <a:pPr algn="ctr"/>
            <a:r>
              <a:rPr lang="en-GB" dirty="0"/>
              <a:t>2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5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sz="900" dirty="0"/>
          </a:p>
          <a:p>
            <a:pPr algn="ctr"/>
            <a:endParaRPr lang="en-GB" dirty="0"/>
          </a:p>
          <a:p>
            <a:pPr algn="ctr"/>
            <a:r>
              <a:rPr lang="en-GB" dirty="0"/>
              <a:t>10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50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08A600-EC94-644D-8BBB-DA9691A0B935}"/>
              </a:ext>
            </a:extLst>
          </p:cNvPr>
          <p:cNvCxnSpPr/>
          <p:nvPr/>
        </p:nvCxnSpPr>
        <p:spPr>
          <a:xfrm>
            <a:off x="1600200" y="1104900"/>
            <a:ext cx="736600" cy="520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09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Antenna spacing to </a:t>
            </a:r>
            <a:r>
              <a:rPr lang="en-US" i="1" dirty="0">
                <a:latin typeface="Times New Roman"/>
                <a:cs typeface="Times New Roman"/>
              </a:rPr>
              <a:t>u, v, w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981854" y="1524086"/>
          <a:ext cx="6537977" cy="1964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Equation" r:id="rId3" imgW="3746500" imgH="1003300" progId="Equation.3">
                  <p:embed/>
                </p:oleObj>
              </mc:Choice>
              <mc:Fallback>
                <p:oleObj name="Equation" r:id="rId3" imgW="3746500" imgH="10033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1854" y="1524086"/>
                        <a:ext cx="6537977" cy="1964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2414" y="3488257"/>
            <a:ext cx="8901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</a:t>
            </a:r>
            <a:r>
              <a:rPr lang="en-US" sz="2400" baseline="-25000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, L</a:t>
            </a:r>
            <a:r>
              <a:rPr lang="en-US" sz="2400" baseline="-25000" dirty="0">
                <a:latin typeface="+mj-lt"/>
              </a:rPr>
              <a:t>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L</a:t>
            </a:r>
            <a:r>
              <a:rPr lang="en-US" sz="2400" baseline="-25000" dirty="0" err="1">
                <a:latin typeface="+mj-lt"/>
              </a:rPr>
              <a:t>z</a:t>
            </a:r>
            <a:r>
              <a:rPr lang="en-US" sz="2400" baseline="-250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= antenna coordinate differences</a:t>
            </a:r>
          </a:p>
          <a:p>
            <a:r>
              <a:rPr lang="en-US" sz="2400" i="1" dirty="0">
                <a:latin typeface="+mj-lt"/>
              </a:rPr>
              <a:t>H</a:t>
            </a:r>
            <a:r>
              <a:rPr lang="en-US" sz="2400" i="1" baseline="-25000" dirty="0">
                <a:latin typeface="+mj-lt"/>
              </a:rPr>
              <a:t>0 </a:t>
            </a:r>
            <a:r>
              <a:rPr lang="en-US" sz="2400" i="1" dirty="0">
                <a:latin typeface="+mj-lt"/>
              </a:rPr>
              <a:t>, δ</a:t>
            </a:r>
            <a:r>
              <a:rPr lang="en-US" sz="2400" i="1" baseline="-25000" dirty="0">
                <a:latin typeface="+mj-lt"/>
              </a:rPr>
              <a:t>0 </a:t>
            </a:r>
            <a:r>
              <a:rPr lang="en-US" sz="2400" dirty="0">
                <a:latin typeface="+mj-lt"/>
              </a:rPr>
              <a:t>= hour-angle and declination of the phase reference position</a:t>
            </a:r>
          </a:p>
          <a:p>
            <a:r>
              <a:rPr lang="el-GR" sz="2400" dirty="0">
                <a:latin typeface="+mj-lt"/>
              </a:rPr>
              <a:t>λ</a:t>
            </a:r>
            <a:r>
              <a:rPr lang="en-US" sz="2400" dirty="0">
                <a:latin typeface="+mj-lt"/>
              </a:rPr>
              <a:t> = central frequency of observation</a:t>
            </a:r>
          </a:p>
        </p:txBody>
      </p:sp>
    </p:spTree>
    <p:extLst>
      <p:ext uri="{BB962C8B-B14F-4D97-AF65-F5344CB8AC3E}">
        <p14:creationId xmlns:p14="http://schemas.microsoft.com/office/powerpoint/2010/main" val="296191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000" y="1094473"/>
            <a:ext cx="987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want to fill the </a:t>
            </a:r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-plane because the </a:t>
            </a:r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-coverage is the FT of the </a:t>
            </a:r>
          </a:p>
          <a:p>
            <a:r>
              <a:rPr lang="en-US" dirty="0" err="1"/>
              <a:t>synthesised</a:t>
            </a:r>
            <a:r>
              <a:rPr lang="en-US" dirty="0"/>
              <a:t> beam, </a:t>
            </a:r>
            <a:r>
              <a:rPr lang="en-US" i="1" dirty="0"/>
              <a:t>B</a:t>
            </a:r>
            <a:r>
              <a:rPr lang="en-US" dirty="0"/>
              <a:t>. The greater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i="1" dirty="0"/>
              <a:t>-</a:t>
            </a:r>
            <a:r>
              <a:rPr lang="en-US" dirty="0"/>
              <a:t>coverage the better behaved the sidelobes are.</a:t>
            </a:r>
          </a:p>
        </p:txBody>
      </p:sp>
      <p:pic>
        <p:nvPicPr>
          <p:cNvPr id="4" name="Picture 3" descr="ATCA_u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744" y="1359860"/>
            <a:ext cx="2590415" cy="3352302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5621867" y="3031068"/>
            <a:ext cx="1168400" cy="16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TCA_be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 rot="5400000">
            <a:off x="7399149" y="1521388"/>
            <a:ext cx="2816216" cy="32550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21868" y="2187266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dishes</a:t>
            </a:r>
          </a:p>
          <a:p>
            <a:r>
              <a:rPr lang="en-US" dirty="0"/>
              <a:t>(~15 </a:t>
            </a:r>
            <a:r>
              <a:rPr lang="en-US" dirty="0" err="1"/>
              <a:t>mins</a:t>
            </a:r>
            <a:r>
              <a:rPr lang="en-US" dirty="0"/>
              <a:t>)</a:t>
            </a:r>
          </a:p>
        </p:txBody>
      </p:sp>
      <p:pic>
        <p:nvPicPr>
          <p:cNvPr id="9" name="Picture 8" descr="source2_u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801683"/>
            <a:ext cx="3352303" cy="387301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5624355" y="5198535"/>
            <a:ext cx="1168400" cy="16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ource2_be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b="8395"/>
          <a:stretch/>
        </p:blipFill>
        <p:spPr>
          <a:xfrm>
            <a:off x="7000894" y="3405555"/>
            <a:ext cx="3584928" cy="32691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19380" y="4367952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 dishes</a:t>
            </a:r>
          </a:p>
          <a:p>
            <a:r>
              <a:rPr lang="en-US" dirty="0"/>
              <a:t>(~15 </a:t>
            </a:r>
            <a:r>
              <a:rPr lang="en-US" dirty="0" err="1"/>
              <a:t>mins</a:t>
            </a:r>
            <a:r>
              <a:rPr lang="en-US" dirty="0"/>
              <a:t>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81200" y="134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Filling the </a:t>
            </a:r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-plane</a:t>
            </a:r>
          </a:p>
        </p:txBody>
      </p:sp>
    </p:spTree>
    <p:extLst>
      <p:ext uri="{BB962C8B-B14F-4D97-AF65-F5344CB8AC3E}">
        <p14:creationId xmlns:p14="http://schemas.microsoft.com/office/powerpoint/2010/main" val="41712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Why use an interferometer?</a:t>
            </a:r>
          </a:p>
          <a:p>
            <a:r>
              <a:rPr lang="en-US" dirty="0">
                <a:latin typeface="+mj-lt"/>
              </a:rPr>
              <a:t>Two element interferometer</a:t>
            </a:r>
          </a:p>
          <a:p>
            <a:r>
              <a:rPr lang="en-US" i="1" dirty="0" err="1">
                <a:latin typeface="+mj-lt"/>
              </a:rPr>
              <a:t>uv</a:t>
            </a:r>
            <a:r>
              <a:rPr lang="en-US" dirty="0">
                <a:latin typeface="+mj-lt"/>
              </a:rPr>
              <a:t>-coverage</a:t>
            </a:r>
          </a:p>
          <a:p>
            <a:r>
              <a:rPr lang="en-US" dirty="0">
                <a:latin typeface="+mj-lt"/>
              </a:rPr>
              <a:t>A bit on calibration</a:t>
            </a:r>
          </a:p>
          <a:p>
            <a:r>
              <a:rPr lang="en-US" dirty="0">
                <a:latin typeface="+mj-lt"/>
              </a:rPr>
              <a:t>Imaging data and Cleaning</a:t>
            </a:r>
          </a:p>
        </p:txBody>
      </p:sp>
      <p:pic>
        <p:nvPicPr>
          <p:cNvPr id="4" name="Picture 3" descr="IMG_2556.jpg">
            <a:extLst>
              <a:ext uri="{FF2B5EF4-FFF2-40B4-BE49-F238E27FC236}">
                <a16:creationId xmlns:a16="http://schemas.microsoft.com/office/drawing/2014/main" id="{20F9E685-6FE6-E94B-98D2-360BF26AE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6317299" y="1027906"/>
            <a:ext cx="4302125" cy="45889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486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3139-6976-134E-A37A-DA4CBA52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Filling the </a:t>
            </a:r>
            <a:r>
              <a:rPr lang="en-US" i="1" dirty="0" err="1">
                <a:latin typeface="Times New Roman"/>
                <a:cs typeface="Times New Roman"/>
              </a:rPr>
              <a:t>uv</a:t>
            </a:r>
            <a:r>
              <a:rPr lang="en-US" dirty="0"/>
              <a:t>-plane</a:t>
            </a:r>
            <a:endParaRPr lang="en-GB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4D39E56-9AFD-A242-944D-562EF5A79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831366"/>
              </p:ext>
            </p:extLst>
          </p:nvPr>
        </p:nvGraphicFramePr>
        <p:xfrm>
          <a:off x="2569633" y="1458797"/>
          <a:ext cx="7226451" cy="108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Equation" r:id="rId3" imgW="2870200" imgH="431800" progId="Equation.3">
                  <p:embed/>
                </p:oleObj>
              </mc:Choice>
              <mc:Fallback>
                <p:oleObj name="Equation" r:id="rId3" imgW="2870200" imgH="4318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9F7A8C4-6AB0-0541-A082-E6952C47E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9633" y="1458797"/>
                        <a:ext cx="7226451" cy="108797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432246A-D4A8-B847-A37F-73027649220A}"/>
              </a:ext>
            </a:extLst>
          </p:cNvPr>
          <p:cNvSpPr txBox="1"/>
          <p:nvPr/>
        </p:nvSpPr>
        <p:spPr>
          <a:xfrm>
            <a:off x="2274793" y="2963333"/>
            <a:ext cx="847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For each antenna pair at each integration interval we get one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+mj-lt"/>
              </a:rPr>
              <a:t>measurement. 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To optimize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coverage, thus giving us a ‘nicer’ synthesized beam we would ideally have: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1) A large number of dishes, thus more antenna pairs (N(N-1))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2) Greater time on source, more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points from the antennas we have.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3) An array configuration with a larger number of unique antenna spacings.</a:t>
            </a:r>
            <a:endParaRPr lang="en-GB" dirty="0"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408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599C-CE21-3D4B-8075-95DFD3DD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20" y="279353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Visual example</a:t>
            </a:r>
          </a:p>
        </p:txBody>
      </p:sp>
    </p:spTree>
    <p:extLst>
      <p:ext uri="{BB962C8B-B14F-4D97-AF65-F5344CB8AC3E}">
        <p14:creationId xmlns:p14="http://schemas.microsoft.com/office/powerpoint/2010/main" val="205423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3038"/>
            <a:ext cx="8229600" cy="1143000"/>
          </a:xfrm>
        </p:spPr>
        <p:txBody>
          <a:bodyPr/>
          <a:lstStyle/>
          <a:p>
            <a:r>
              <a:rPr lang="en-US" dirty="0"/>
              <a:t>A bit about calibration...</a:t>
            </a:r>
          </a:p>
        </p:txBody>
      </p:sp>
    </p:spTree>
    <p:extLst>
      <p:ext uri="{BB962C8B-B14F-4D97-AF65-F5344CB8AC3E}">
        <p14:creationId xmlns:p14="http://schemas.microsoft.com/office/powerpoint/2010/main" val="140969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interferometers have the following steps in common.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9500" y="18161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err="1">
                <a:latin typeface="+mj-lt"/>
              </a:rPr>
              <a:t>Apriori</a:t>
            </a:r>
            <a:r>
              <a:rPr lang="en-US" sz="2400" dirty="0">
                <a:latin typeface="+mj-lt"/>
              </a:rPr>
              <a:t> steps. Some selection of system specific steps which need taking into account before standard calibration.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We’ll ignore these</a:t>
            </a:r>
          </a:p>
          <a:p>
            <a:pPr marL="342900" indent="-342900">
              <a:buAutoNum type="arabicParenR"/>
            </a:pPr>
            <a:endParaRPr lang="en-US" sz="2400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en-US" sz="2400" dirty="0" err="1">
                <a:latin typeface="+mj-lt"/>
              </a:rPr>
              <a:t>Bandpass</a:t>
            </a:r>
            <a:r>
              <a:rPr lang="en-US" sz="2400" dirty="0">
                <a:latin typeface="+mj-lt"/>
              </a:rPr>
              <a:t> calibration</a:t>
            </a:r>
          </a:p>
          <a:p>
            <a:pPr marL="342900" indent="-342900">
              <a:buAutoNum type="arabicParenR"/>
            </a:pPr>
            <a:endParaRPr lang="en-US" sz="2400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en-US" sz="2400" dirty="0">
                <a:latin typeface="+mj-lt"/>
              </a:rPr>
              <a:t>Flux calibration</a:t>
            </a:r>
          </a:p>
          <a:p>
            <a:pPr marL="342900" indent="-342900">
              <a:buAutoNum type="arabicParenR"/>
            </a:pPr>
            <a:endParaRPr lang="en-US" sz="2400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en-US" sz="2400" dirty="0">
                <a:latin typeface="+mj-lt"/>
              </a:rPr>
              <a:t>Gain calibration / Amp &amp; phase calibration</a:t>
            </a:r>
          </a:p>
        </p:txBody>
      </p:sp>
    </p:spTree>
    <p:extLst>
      <p:ext uri="{BB962C8B-B14F-4D97-AF65-F5344CB8AC3E}">
        <p14:creationId xmlns:p14="http://schemas.microsoft.com/office/powerpoint/2010/main" val="1527719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6F20-F1DA-8D46-9654-2A6455EA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87861"/>
            <a:ext cx="10515600" cy="1325563"/>
          </a:xfrm>
        </p:spPr>
        <p:txBody>
          <a:bodyPr/>
          <a:lstStyle/>
          <a:p>
            <a:r>
              <a:rPr lang="en-GB" dirty="0"/>
              <a:t>Bandpass </a:t>
            </a:r>
            <a:br>
              <a:rPr lang="en-GB" dirty="0"/>
            </a:br>
            <a:r>
              <a:rPr lang="en-GB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8C098-2B87-FE46-B641-94075BF20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825625"/>
            <a:ext cx="4861955" cy="402891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j-lt"/>
              </a:rPr>
              <a:t>Antenna based calibration. So solutions are per antenna </a:t>
            </a:r>
            <a:r>
              <a:rPr lang="en-GB" dirty="0" err="1">
                <a:latin typeface="+mj-lt"/>
              </a:rPr>
              <a:t>w.r.t</a:t>
            </a:r>
            <a:r>
              <a:rPr lang="en-GB" dirty="0">
                <a:latin typeface="+mj-lt"/>
              </a:rPr>
              <a:t> reference antenna.</a:t>
            </a:r>
          </a:p>
          <a:p>
            <a:r>
              <a:rPr lang="en-GB" dirty="0">
                <a:latin typeface="+mj-lt"/>
              </a:rPr>
              <a:t>Each receiver will have a unique response to emission at a given 𝜈.</a:t>
            </a:r>
          </a:p>
          <a:p>
            <a:r>
              <a:rPr lang="en-GB" dirty="0">
                <a:latin typeface="+mj-lt"/>
              </a:rPr>
              <a:t>But we know our BP </a:t>
            </a:r>
            <a:r>
              <a:rPr lang="en-GB" dirty="0" err="1">
                <a:latin typeface="+mj-lt"/>
              </a:rPr>
              <a:t>cal</a:t>
            </a:r>
            <a:r>
              <a:rPr lang="en-GB" dirty="0">
                <a:latin typeface="+mj-lt"/>
              </a:rPr>
              <a:t> has a flat spectrum (or known spectral index).</a:t>
            </a:r>
          </a:p>
          <a:p>
            <a:r>
              <a:rPr lang="en-GB" dirty="0">
                <a:latin typeface="+mj-lt"/>
              </a:rPr>
              <a:t>Calibrator needn’t be close to target on sky.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37E9F-E477-6C46-B021-5B02B1C99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380" y="187861"/>
            <a:ext cx="4339446" cy="327552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1FFB8-D4A5-994F-B788-29680A84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18" y="3463389"/>
            <a:ext cx="4339446" cy="3275528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3468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887B-34A7-AE43-BE58-9267C92B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Flux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6EBAB-CE22-694F-A141-2D5BA2386F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latin typeface="+mj-lt"/>
              </a:rPr>
              <a:t>The visibility amplitudes which come out of the correlator have an arbitrary scaling.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To convert these into physically meaningful values we observe a source of known flux to which we can “bootstrap” the amplitudes values to.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Calibrator needn’t be close to the source. (But should avoid being low in the sky).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CFBB6-1228-0E42-8010-A5EBBF52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66" y="973776"/>
            <a:ext cx="5270396" cy="397823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BAFC5-141C-704D-8882-FC765B66B4D6}"/>
              </a:ext>
            </a:extLst>
          </p:cNvPr>
          <p:cNvSpPr txBox="1"/>
          <p:nvPr/>
        </p:nvSpPr>
        <p:spPr>
          <a:xfrm>
            <a:off x="7018317" y="5213268"/>
            <a:ext cx="4626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ALMA data of Titan for a given dataset </a:t>
            </a:r>
            <a:r>
              <a:rPr lang="en-GB" sz="1400" i="1" dirty="0"/>
              <a:t>(some bad </a:t>
            </a:r>
          </a:p>
          <a:p>
            <a:r>
              <a:rPr lang="en-GB" sz="1400" i="1" dirty="0"/>
              <a:t>data here!)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Y-axis scale in correlator output units</a:t>
            </a:r>
          </a:p>
        </p:txBody>
      </p:sp>
    </p:spTree>
    <p:extLst>
      <p:ext uri="{BB962C8B-B14F-4D97-AF65-F5344CB8AC3E}">
        <p14:creationId xmlns:p14="http://schemas.microsoft.com/office/powerpoint/2010/main" val="368967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887B-34A7-AE43-BE58-9267C92B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Flux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6EBAB-CE22-694F-A141-2D5BA2386F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latin typeface="+mj-lt"/>
              </a:rPr>
              <a:t>The visibility amplitudes which come out of the correlator have an arbitrary scaling.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To convert these into physically meaningful values we observe a source of known flux to which we can “bootstrap” the amplitudes values to.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Calibrator needn’t be close to the source. (But should avoid being low in the sky).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CFBB6-1228-0E42-8010-A5EBBF52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66" y="973776"/>
            <a:ext cx="5270397" cy="397823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BAFC5-141C-704D-8882-FC765B66B4D6}"/>
              </a:ext>
            </a:extLst>
          </p:cNvPr>
          <p:cNvSpPr txBox="1"/>
          <p:nvPr/>
        </p:nvSpPr>
        <p:spPr>
          <a:xfrm>
            <a:off x="7018317" y="5213268"/>
            <a:ext cx="388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CASA model of Titan for a given dataset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(Notice the y-axis scale)</a:t>
            </a:r>
          </a:p>
        </p:txBody>
      </p:sp>
    </p:spTree>
    <p:extLst>
      <p:ext uri="{BB962C8B-B14F-4D97-AF65-F5344CB8AC3E}">
        <p14:creationId xmlns:p14="http://schemas.microsoft.com/office/powerpoint/2010/main" val="398449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AA8C-471E-2643-9A29-7F6DA20B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Flux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A5F5E-F24D-D64B-A93C-E48CF021A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This is typically a two part process, where by you set your amplitude scales with one task (e.g. </a:t>
            </a:r>
            <a:r>
              <a:rPr lang="en-GB" dirty="0" err="1">
                <a:latin typeface="+mj-lt"/>
              </a:rPr>
              <a:t>setJy</a:t>
            </a:r>
            <a:r>
              <a:rPr lang="en-GB" dirty="0">
                <a:latin typeface="+mj-lt"/>
              </a:rPr>
              <a:t> in CASA) and then scale the fluxes of other sources with another (e.g. </a:t>
            </a:r>
            <a:r>
              <a:rPr lang="en-GB" dirty="0" err="1">
                <a:latin typeface="+mj-lt"/>
              </a:rPr>
              <a:t>fluxscale</a:t>
            </a:r>
            <a:r>
              <a:rPr lang="en-GB" dirty="0">
                <a:latin typeface="+mj-lt"/>
              </a:rPr>
              <a:t> in CASA).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F2357-724E-B24F-9611-E250054B9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066" y="973776"/>
            <a:ext cx="5270396" cy="397823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13F62-2E66-AE48-8F43-3A54C4306416}"/>
              </a:ext>
            </a:extLst>
          </p:cNvPr>
          <p:cNvSpPr txBox="1"/>
          <p:nvPr/>
        </p:nvSpPr>
        <p:spPr>
          <a:xfrm>
            <a:off x="7018317" y="5213268"/>
            <a:ext cx="291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Fully calibrated data for Titan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13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B96A-6FC2-2A49-871A-F7AEFB3C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Gain </a:t>
            </a:r>
            <a:br>
              <a:rPr lang="en-GB" dirty="0"/>
            </a:br>
            <a:r>
              <a:rPr lang="en-GB" i="1" dirty="0"/>
              <a:t>(Phase and Amplitude)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56C8-7218-0B49-8C80-6A40785DB5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latin typeface="+mj-lt"/>
              </a:rPr>
              <a:t>Calibration step to mitigate temporal effects (i.e. the atmosphere) on the phase and amplitude of the target source visibilities.</a:t>
            </a:r>
          </a:p>
          <a:p>
            <a:r>
              <a:rPr lang="en-GB" dirty="0">
                <a:latin typeface="+mj-lt"/>
              </a:rPr>
              <a:t>Target a bright,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nearby</a:t>
            </a:r>
            <a:r>
              <a:rPr lang="en-GB" dirty="0">
                <a:latin typeface="+mj-lt"/>
              </a:rPr>
              <a:t> (few degrees) quasar and intersperse throughout observation of target.</a:t>
            </a:r>
          </a:p>
          <a:p>
            <a:r>
              <a:rPr lang="en-GB" dirty="0">
                <a:latin typeface="+mj-lt"/>
              </a:rPr>
              <a:t>Needs to be nearby to be experiencing the same atmospheric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94400-AF98-A849-9E83-D097431D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45" y="157612"/>
            <a:ext cx="4385091" cy="330998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B67D9-F7CF-7A4D-A8CA-20ACA93E0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544" y="3467594"/>
            <a:ext cx="4385091" cy="330998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87DDAEAA-1182-E142-AF70-4065098CF904}"/>
              </a:ext>
            </a:extLst>
          </p:cNvPr>
          <p:cNvSpPr/>
          <p:nvPr/>
        </p:nvSpPr>
        <p:spPr>
          <a:xfrm>
            <a:off x="11104416" y="3675108"/>
            <a:ext cx="343395" cy="2808819"/>
          </a:xfrm>
          <a:prstGeom prst="rightBrac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6BD1D-4FFD-5A48-97E8-E758114E91C5}"/>
              </a:ext>
            </a:extLst>
          </p:cNvPr>
          <p:cNvSpPr txBox="1"/>
          <p:nvPr/>
        </p:nvSpPr>
        <p:spPr>
          <a:xfrm rot="16200000">
            <a:off x="10120097" y="4785756"/>
            <a:ext cx="327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Notice y-axis is factor 10 smaller!</a:t>
            </a:r>
          </a:p>
        </p:txBody>
      </p:sp>
    </p:spTree>
    <p:extLst>
      <p:ext uri="{BB962C8B-B14F-4D97-AF65-F5344CB8AC3E}">
        <p14:creationId xmlns:p14="http://schemas.microsoft.com/office/powerpoint/2010/main" val="1946703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B96A-6FC2-2A49-871A-F7AEFB3C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Gain </a:t>
            </a:r>
            <a:br>
              <a:rPr lang="en-GB" dirty="0"/>
            </a:br>
            <a:r>
              <a:rPr lang="en-GB" i="1" dirty="0"/>
              <a:t>(Phase and Amplitude)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94400-AF98-A849-9E83-D097431D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45" y="157612"/>
            <a:ext cx="4385091" cy="330998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B67D9-F7CF-7A4D-A8CA-20ACA93E0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544" y="3467594"/>
            <a:ext cx="4385091" cy="330998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87DDAEAA-1182-E142-AF70-4065098CF904}"/>
              </a:ext>
            </a:extLst>
          </p:cNvPr>
          <p:cNvSpPr/>
          <p:nvPr/>
        </p:nvSpPr>
        <p:spPr>
          <a:xfrm>
            <a:off x="11104416" y="3675108"/>
            <a:ext cx="343395" cy="2808819"/>
          </a:xfrm>
          <a:prstGeom prst="rightBrac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6BD1D-4FFD-5A48-97E8-E758114E91C5}"/>
              </a:ext>
            </a:extLst>
          </p:cNvPr>
          <p:cNvSpPr txBox="1"/>
          <p:nvPr/>
        </p:nvSpPr>
        <p:spPr>
          <a:xfrm rot="16200000">
            <a:off x="10120097" y="4785756"/>
            <a:ext cx="327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Notice y-axis is factor 10 smaller!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C50D8-A699-6A46-9D3A-2B4139271F26}"/>
              </a:ext>
            </a:extLst>
          </p:cNvPr>
          <p:cNvSpPr/>
          <p:nvPr/>
        </p:nvSpPr>
        <p:spPr>
          <a:xfrm>
            <a:off x="8303007" y="3850375"/>
            <a:ext cx="481475" cy="2544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E78C89-79D4-A34C-A160-C9C38A398B37}"/>
              </a:ext>
            </a:extLst>
          </p:cNvPr>
          <p:cNvSpPr/>
          <p:nvPr/>
        </p:nvSpPr>
        <p:spPr>
          <a:xfrm>
            <a:off x="8910686" y="3850376"/>
            <a:ext cx="483777" cy="2544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13328-9807-5449-A360-F24BED6286B3}"/>
              </a:ext>
            </a:extLst>
          </p:cNvPr>
          <p:cNvSpPr/>
          <p:nvPr/>
        </p:nvSpPr>
        <p:spPr>
          <a:xfrm>
            <a:off x="9518365" y="3850377"/>
            <a:ext cx="462444" cy="2544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AF1EB-2EEF-5A4C-A5FE-796ACFAC7470}"/>
              </a:ext>
            </a:extLst>
          </p:cNvPr>
          <p:cNvSpPr/>
          <p:nvPr/>
        </p:nvSpPr>
        <p:spPr>
          <a:xfrm>
            <a:off x="10137913" y="3850377"/>
            <a:ext cx="208840" cy="2544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1EA72E-E172-F941-A0DB-82D982B4FA89}"/>
              </a:ext>
            </a:extLst>
          </p:cNvPr>
          <p:cNvSpPr txBox="1"/>
          <p:nvPr/>
        </p:nvSpPr>
        <p:spPr>
          <a:xfrm>
            <a:off x="7179212" y="5322277"/>
            <a:ext cx="942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Scans on Science Target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82DAF7-B309-F24C-B2FC-93DD62CCB339}"/>
              </a:ext>
            </a:extLst>
          </p:cNvPr>
          <p:cNvCxnSpPr/>
          <p:nvPr/>
        </p:nvCxnSpPr>
        <p:spPr>
          <a:xfrm flipV="1">
            <a:off x="7774745" y="5462954"/>
            <a:ext cx="440787" cy="34700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F1BE24-1B0E-C04E-9E8F-21D9962486B1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+mj-lt"/>
              </a:rPr>
              <a:t>Calibration step to mitigate temporal effects (i.e. the atmosphere) on the phase and amplitude of the target source visibilities.</a:t>
            </a:r>
          </a:p>
          <a:p>
            <a:r>
              <a:rPr lang="en-GB">
                <a:latin typeface="+mj-lt"/>
              </a:rPr>
              <a:t>Target a bright, </a:t>
            </a:r>
            <a:r>
              <a:rPr lang="en-GB" i="1">
                <a:solidFill>
                  <a:srgbClr val="00B050"/>
                </a:solidFill>
                <a:latin typeface="+mj-lt"/>
              </a:rPr>
              <a:t>nearby</a:t>
            </a:r>
            <a:r>
              <a:rPr lang="en-GB">
                <a:latin typeface="+mj-lt"/>
              </a:rPr>
              <a:t> (few degrees) quasar and intersperse throughout observation of target.</a:t>
            </a:r>
          </a:p>
          <a:p>
            <a:r>
              <a:rPr lang="en-GB">
                <a:latin typeface="+mj-lt"/>
              </a:rPr>
              <a:t>Needs to be nearby to be experiencing the same atmospheric conditions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76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an interferometer?</a:t>
            </a:r>
            <a:br>
              <a:rPr lang="en-US" dirty="0"/>
            </a:br>
            <a:r>
              <a:rPr lang="en-US" sz="2400" dirty="0"/>
              <a:t>- What do astronomers want?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600201"/>
            <a:ext cx="4152900" cy="1718769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High resolution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84078"/>
              </p:ext>
            </p:extLst>
          </p:nvPr>
        </p:nvGraphicFramePr>
        <p:xfrm>
          <a:off x="2298915" y="1982738"/>
          <a:ext cx="1382065" cy="98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" name="Equation" r:id="rId4" imgW="419100" imgH="393700" progId="Equation.3">
                  <p:embed/>
                </p:oleObj>
              </mc:Choice>
              <mc:Fallback>
                <p:oleObj name="Equation" r:id="rId4" imgW="419100" imgH="3937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98915" y="1982738"/>
                        <a:ext cx="1382065" cy="980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park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318970"/>
            <a:ext cx="2406533" cy="3208711"/>
          </a:xfrm>
          <a:prstGeom prst="rect">
            <a:avLst/>
          </a:prstGeom>
        </p:spPr>
      </p:pic>
      <p:pic>
        <p:nvPicPr>
          <p:cNvPr id="9" name="Picture 8" descr="LovellBalo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36" y="3318970"/>
            <a:ext cx="2396630" cy="3208711"/>
          </a:xfrm>
          <a:prstGeom prst="rect">
            <a:avLst/>
          </a:prstGeom>
        </p:spPr>
      </p:pic>
      <p:pic>
        <p:nvPicPr>
          <p:cNvPr id="10" name="Picture 9" descr="efflesbur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65" y="3318970"/>
            <a:ext cx="2396629" cy="32087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1201" y="6158348"/>
            <a:ext cx="12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Parkes</a:t>
            </a:r>
            <a:r>
              <a:rPr lang="en-US" dirty="0">
                <a:solidFill>
                  <a:srgbClr val="FFFF00"/>
                </a:solidFill>
              </a:rPr>
              <a:t> 64m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1650" y="6154942"/>
            <a:ext cx="119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Lovell 76m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96108" y="6154942"/>
            <a:ext cx="170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Efflesburg</a:t>
            </a:r>
            <a:r>
              <a:rPr lang="en-US" dirty="0">
                <a:solidFill>
                  <a:srgbClr val="FFFF00"/>
                </a:solidFill>
              </a:rPr>
              <a:t> 100m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6172200" y="1600201"/>
            <a:ext cx="4152900" cy="1718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High sensitivity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96224"/>
              </p:ext>
            </p:extLst>
          </p:nvPr>
        </p:nvGraphicFramePr>
        <p:xfrm>
          <a:off x="6604215" y="2059174"/>
          <a:ext cx="2067086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Equation" r:id="rId9" imgW="1092200" imgH="469900" progId="Equation.3">
                  <p:embed/>
                </p:oleObj>
              </mc:Choice>
              <mc:Fallback>
                <p:oleObj name="Equation" r:id="rId9" imgW="1092200" imgH="4699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04215" y="2059174"/>
                        <a:ext cx="2067086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123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D75D35-9DBB-AB4D-8441-C3A1EA14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72256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Imaging and cleaning</a:t>
            </a:r>
          </a:p>
        </p:txBody>
      </p:sp>
    </p:spTree>
    <p:extLst>
      <p:ext uri="{BB962C8B-B14F-4D97-AF65-F5344CB8AC3E}">
        <p14:creationId xmlns:p14="http://schemas.microsoft.com/office/powerpoint/2010/main" val="308891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51EC-9F7B-B642-AF5B-91DB1ED2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measure (reminder)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9F7A8C4-6AB0-0541-A082-E6952C47E4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76499" y="3270664"/>
          <a:ext cx="7226451" cy="108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Equation" r:id="rId4" imgW="2870200" imgH="431800" progId="Equation.3">
                  <p:embed/>
                </p:oleObj>
              </mc:Choice>
              <mc:Fallback>
                <p:oleObj name="Equation" r:id="rId4" imgW="2870200" imgH="4318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9F7A8C4-6AB0-0541-A082-E6952C47E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6499" y="3270664"/>
                        <a:ext cx="7226451" cy="108797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4441254-7ABD-F645-A750-7911286F817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76499" y="1690688"/>
          <a:ext cx="72390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Equation" r:id="rId6" imgW="2159000" imgH="241300" progId="Equation.3">
                  <p:embed/>
                </p:oleObj>
              </mc:Choice>
              <mc:Fallback>
                <p:oleObj name="Equation" r:id="rId6" imgW="2159000" imgH="2413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4441254-7ABD-F645-A750-7911286F81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76499" y="1690688"/>
                        <a:ext cx="7239000" cy="8096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7577E55-3508-DF40-A80E-47D2DA086A39}"/>
              </a:ext>
            </a:extLst>
          </p:cNvPr>
          <p:cNvSpPr txBox="1"/>
          <p:nvPr/>
        </p:nvSpPr>
        <p:spPr>
          <a:xfrm>
            <a:off x="320040" y="1834344"/>
            <a:ext cx="1834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Correlator output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8FC97-F70A-C349-98AE-DEC786E2E489}"/>
              </a:ext>
            </a:extLst>
          </p:cNvPr>
          <p:cNvSpPr txBox="1"/>
          <p:nvPr/>
        </p:nvSpPr>
        <p:spPr>
          <a:xfrm>
            <a:off x="320040" y="3629986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Visibility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42471A-1C9A-174A-94A7-5BEF560C3DA7}"/>
                  </a:ext>
                </a:extLst>
              </p:cNvPr>
              <p:cNvSpPr txBox="1"/>
              <p:nvPr/>
            </p:nvSpPr>
            <p:spPr>
              <a:xfrm>
                <a:off x="2476498" y="4724200"/>
                <a:ext cx="7226451" cy="125739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sSup>
                            <m:sSup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𝑢𝑙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𝑣𝑚</m:t>
                                  </m:r>
                                </m:e>
                              </m:d>
                            </m:sup>
                          </m:s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𝑑𝑢𝑑𝑣</m:t>
                          </m:r>
                        </m:e>
                      </m:nary>
                    </m:oMath>
                  </m:oMathPara>
                </a14:m>
                <a:endParaRPr lang="en-GB" sz="2800" i="1" dirty="0">
                  <a:latin typeface="Avenir Roman" panose="02000503020000020003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42471A-1C9A-174A-94A7-5BEF560C3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98" y="4724200"/>
                <a:ext cx="7226451" cy="1257395"/>
              </a:xfrm>
              <a:prstGeom prst="rect">
                <a:avLst/>
              </a:prstGeom>
              <a:blipFill>
                <a:blip r:embed="rId8"/>
                <a:stretch>
                  <a:fillRect t="-130000" b="-191000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E786950-692F-9F42-99BA-C686596BD5C1}"/>
              </a:ext>
            </a:extLst>
          </p:cNvPr>
          <p:cNvSpPr txBox="1"/>
          <p:nvPr/>
        </p:nvSpPr>
        <p:spPr>
          <a:xfrm>
            <a:off x="621308" y="5168231"/>
            <a:ext cx="126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Dirty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19A5B-732A-9540-AD66-986E5F27229D}"/>
              </a:ext>
            </a:extLst>
          </p:cNvPr>
          <p:cNvSpPr txBox="1"/>
          <p:nvPr/>
        </p:nvSpPr>
        <p:spPr>
          <a:xfrm>
            <a:off x="10213183" y="1958944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35A51-5F69-664C-9284-57F2AF8D544C}"/>
              </a:ext>
            </a:extLst>
          </p:cNvPr>
          <p:cNvSpPr txBox="1"/>
          <p:nvPr/>
        </p:nvSpPr>
        <p:spPr>
          <a:xfrm>
            <a:off x="10213182" y="3629986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AA6DB1-9E59-7045-A4AB-6F479DF5D20A}"/>
              </a:ext>
            </a:extLst>
          </p:cNvPr>
          <p:cNvSpPr txBox="1"/>
          <p:nvPr/>
        </p:nvSpPr>
        <p:spPr>
          <a:xfrm>
            <a:off x="10213181" y="5168231"/>
            <a:ext cx="6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Eq. 3</a:t>
            </a:r>
          </a:p>
        </p:txBody>
      </p:sp>
    </p:spTree>
    <p:extLst>
      <p:ext uri="{BB962C8B-B14F-4D97-AF65-F5344CB8AC3E}">
        <p14:creationId xmlns:p14="http://schemas.microsoft.com/office/powerpoint/2010/main" val="3251506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C954-E2FB-AF40-95D2-6FEDCD22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A50E1-790B-5149-A65A-AA7F5B96581E}"/>
              </a:ext>
            </a:extLst>
          </p:cNvPr>
          <p:cNvSpPr txBox="1"/>
          <p:nvPr/>
        </p:nvSpPr>
        <p:spPr>
          <a:xfrm>
            <a:off x="838200" y="1690688"/>
            <a:ext cx="1037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Let us call the sampling of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dirty="0">
                <a:latin typeface="+mj-lt"/>
              </a:rPr>
              <a:t>-plane (aka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dirty="0">
                <a:latin typeface="+mj-lt"/>
              </a:rPr>
              <a:t>-coverage),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>
                <a:latin typeface="+mj-lt"/>
              </a:rPr>
              <a:t>, the sampling 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718F9-CDAD-6449-B2FD-C413E2A5964D}"/>
              </a:ext>
            </a:extLst>
          </p:cNvPr>
          <p:cNvSpPr txBox="1"/>
          <p:nvPr/>
        </p:nvSpPr>
        <p:spPr>
          <a:xfrm>
            <a:off x="838200" y="2961466"/>
            <a:ext cx="4764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Given this the synthesized beam</a:t>
            </a:r>
            <a:r>
              <a:rPr lang="en-US" i="1" dirty="0">
                <a:latin typeface="+mj-lt"/>
              </a:rPr>
              <a:t>,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i="1" dirty="0">
                <a:latin typeface="+mj-lt"/>
              </a:rPr>
              <a:t>,</a:t>
            </a:r>
            <a:r>
              <a:rPr lang="en-US" dirty="0">
                <a:latin typeface="+mj-lt"/>
              </a:rPr>
              <a:t> is 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FT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7D5AB-5093-034F-8AF1-B0FE13C04554}"/>
              </a:ext>
            </a:extLst>
          </p:cNvPr>
          <p:cNvSpPr txBox="1"/>
          <p:nvPr/>
        </p:nvSpPr>
        <p:spPr>
          <a:xfrm>
            <a:off x="838200" y="3634043"/>
            <a:ext cx="1039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And for each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GB" i="1" dirty="0">
                <a:latin typeface="+mj-lt"/>
              </a:rPr>
              <a:t>-</a:t>
            </a:r>
            <a:r>
              <a:rPr lang="en-GB" dirty="0">
                <a:latin typeface="+mj-lt"/>
              </a:rPr>
              <a:t>point we have an observed visibility,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V(</a:t>
            </a:r>
            <a:r>
              <a:rPr lang="en-GB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u,v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GB" dirty="0">
                <a:latin typeface="+mj-lt"/>
              </a:rPr>
              <a:t>, so we can define the </a:t>
            </a:r>
            <a:r>
              <a:rPr lang="en-GB" i="1" dirty="0">
                <a:latin typeface="+mj-lt"/>
              </a:rPr>
              <a:t>sampled visibility function </a:t>
            </a:r>
            <a:r>
              <a:rPr lang="en-GB" dirty="0">
                <a:latin typeface="+mj-lt"/>
              </a:rPr>
              <a:t>as:</a:t>
            </a:r>
            <a:endParaRPr lang="en-GB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5CCB4-2859-B14D-A2C0-D7555F3BCD48}"/>
              </a:ext>
            </a:extLst>
          </p:cNvPr>
          <p:cNvSpPr txBox="1"/>
          <p:nvPr/>
        </p:nvSpPr>
        <p:spPr>
          <a:xfrm>
            <a:off x="831272" y="6468999"/>
            <a:ext cx="8730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is a truncated version of Chapter 7 (Briggs, Schwab &amp; </a:t>
            </a:r>
            <a:r>
              <a:rPr lang="en-US" sz="1400" dirty="0" err="1"/>
              <a:t>Sramek</a:t>
            </a:r>
            <a:r>
              <a:rPr lang="en-US" sz="1400" dirty="0"/>
              <a:t>) of </a:t>
            </a:r>
            <a:r>
              <a:rPr lang="en-US" sz="1400" i="1" dirty="0"/>
              <a:t>“Synthesis Imaging in Radio Astronomy II”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893588-D328-6E40-B90F-8454CFED2BC1}"/>
                  </a:ext>
                </a:extLst>
              </p:cNvPr>
              <p:cNvSpPr txBox="1"/>
              <p:nvPr/>
            </p:nvSpPr>
            <p:spPr>
              <a:xfrm>
                <a:off x="3990455" y="4125953"/>
                <a:ext cx="4211089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893588-D328-6E40-B90F-8454CFED2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455" y="4125953"/>
                <a:ext cx="4211089" cy="778868"/>
              </a:xfrm>
              <a:prstGeom prst="rect">
                <a:avLst/>
              </a:prstGeom>
              <a:blipFill>
                <a:blip r:embed="rId2"/>
                <a:stretch>
                  <a:fillRect l="-601" t="-111290" r="-1201" b="-17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FFAB86-B94F-6244-B504-32522206EDD8}"/>
                  </a:ext>
                </a:extLst>
              </p:cNvPr>
              <p:cNvSpPr txBox="1"/>
              <p:nvPr/>
            </p:nvSpPr>
            <p:spPr>
              <a:xfrm>
                <a:off x="4019048" y="2109351"/>
                <a:ext cx="3117713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FFAB86-B94F-6244-B504-32522206E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048" y="2109351"/>
                <a:ext cx="3117713" cy="778868"/>
              </a:xfrm>
              <a:prstGeom prst="rect">
                <a:avLst/>
              </a:prstGeom>
              <a:blipFill>
                <a:blip r:embed="rId3"/>
                <a:stretch>
                  <a:fillRect l="-810" t="-111290" b="-17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7C6A277-9BF0-5940-B7D3-927373228E56}"/>
              </a:ext>
            </a:extLst>
          </p:cNvPr>
          <p:cNvSpPr txBox="1"/>
          <p:nvPr/>
        </p:nvSpPr>
        <p:spPr>
          <a:xfrm>
            <a:off x="838200" y="5132912"/>
            <a:ext cx="1138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So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lang="en-GB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=SV  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and from earlier (eq. </a:t>
            </a:r>
            <a:r>
              <a:rPr lang="en-GB">
                <a:latin typeface="+mj-lt"/>
                <a:ea typeface="Cambria Math" panose="02040503050406030204" pitchFamily="18" charset="0"/>
              </a:rPr>
              <a:t>3)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I </a:t>
            </a:r>
            <a:r>
              <a:rPr lang="en-GB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en-GB" b="1" dirty="0">
                <a:latin typeface="Cambria Math" panose="02040503050406030204" pitchFamily="18" charset="0"/>
                <a:ea typeface="Cambria Math" panose="02040503050406030204" pitchFamily="18" charset="0"/>
              </a:rPr>
              <a:t>FT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lang="en-GB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S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) = </a:t>
            </a:r>
            <a:r>
              <a:rPr lang="en-GB" b="1" dirty="0">
                <a:latin typeface="Cambria Math" panose="02040503050406030204" pitchFamily="18" charset="0"/>
                <a:ea typeface="Cambria Math" panose="02040503050406030204" pitchFamily="18" charset="0"/>
              </a:rPr>
              <a:t>FT (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SV </a:t>
            </a:r>
            <a:r>
              <a:rPr lang="en-GB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. From which it follows that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I </a:t>
            </a:r>
            <a:r>
              <a:rPr lang="en-GB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 is the measured sky brightness</a:t>
            </a:r>
          </a:p>
          <a:p>
            <a:r>
              <a:rPr lang="en-GB" dirty="0">
                <a:latin typeface="+mj-lt"/>
                <a:ea typeface="Cambria Math" panose="02040503050406030204" pitchFamily="18" charset="0"/>
              </a:rPr>
              <a:t>convolved with the synthesis beam,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.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0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2" y="352641"/>
            <a:ext cx="8229600" cy="692192"/>
          </a:xfrm>
        </p:spPr>
        <p:txBody>
          <a:bodyPr>
            <a:normAutofit fontScale="90000"/>
          </a:bodyPr>
          <a:lstStyle/>
          <a:p>
            <a:r>
              <a:rPr lang="en-US" dirty="0"/>
              <a:t>Weighting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272" y="6468999"/>
            <a:ext cx="87309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is a truncated version of Chapter 7 (Briggs, Schwab &amp; </a:t>
            </a:r>
            <a:r>
              <a:rPr lang="en-US" sz="1400" dirty="0" err="1"/>
              <a:t>Sramek</a:t>
            </a:r>
            <a:r>
              <a:rPr lang="en-US" sz="1400" dirty="0"/>
              <a:t>) of </a:t>
            </a:r>
            <a:r>
              <a:rPr lang="en-US" sz="1400" i="1" dirty="0"/>
              <a:t>“Synthesis Imaging in Radio Astronomy II”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1272" y="1160366"/>
            <a:ext cx="9882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Given this we can introduce weighting functions to control the shape of the </a:t>
            </a:r>
            <a:r>
              <a:rPr lang="en-US" dirty="0" err="1">
                <a:latin typeface="+mj-lt"/>
              </a:rPr>
              <a:t>synthesised</a:t>
            </a:r>
            <a:r>
              <a:rPr lang="en-US" dirty="0">
                <a:latin typeface="+mj-lt"/>
              </a:rPr>
              <a:t> beam.</a:t>
            </a:r>
          </a:p>
          <a:p>
            <a:endParaRPr lang="en-US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Cambria Math" panose="02040503050406030204" pitchFamily="18" charset="0"/>
              </a:rPr>
              <a:t>DON’T WORRY TOO MUCH ABOUT THIS NOW, IT IS A SUBTLETY YOU NEED TO THINK ABOUT WHEN ACTUALLY IMAGING...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272" y="3606677"/>
            <a:ext cx="96689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i="1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Weights relating to data quality, i.e. down weight bad data. This is observation dependent and we have no post observation control over it (so ignore).</a:t>
            </a:r>
          </a:p>
          <a:p>
            <a:endParaRPr lang="en-US" i="1" baseline="-25000" dirty="0">
              <a:latin typeface="+mj-lt"/>
            </a:endParaRPr>
          </a:p>
          <a:p>
            <a:r>
              <a:rPr lang="en-US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+mj-lt"/>
              </a:rPr>
              <a:t>= Tapering function. Apply a tapering function (i.e. Gaussian), to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dirty="0">
                <a:latin typeface="+mj-lt"/>
              </a:rPr>
              <a:t>-coverage to for example </a:t>
            </a:r>
            <a:r>
              <a:rPr lang="en-US" dirty="0" err="1">
                <a:latin typeface="+mj-lt"/>
              </a:rPr>
              <a:t>downweight</a:t>
            </a:r>
            <a:r>
              <a:rPr lang="en-US" dirty="0">
                <a:latin typeface="+mj-lt"/>
              </a:rPr>
              <a:t> the outer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r>
              <a:rPr lang="en-US" dirty="0">
                <a:latin typeface="+mj-lt"/>
              </a:rPr>
              <a:t>-points lowering resolution. </a:t>
            </a:r>
          </a:p>
          <a:p>
            <a:endParaRPr lang="en-US" i="1" dirty="0">
              <a:latin typeface="+mj-lt"/>
            </a:endParaRPr>
          </a:p>
          <a:p>
            <a:r>
              <a:rPr lang="en-US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i="1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Density weighting, applies some weight based on the clustering of </a:t>
            </a:r>
            <a:r>
              <a:rPr lang="en-US" dirty="0" err="1">
                <a:latin typeface="+mj-lt"/>
              </a:rPr>
              <a:t>uv</a:t>
            </a:r>
            <a:r>
              <a:rPr lang="en-US" dirty="0">
                <a:latin typeface="+mj-lt"/>
              </a:rPr>
              <a:t> points on a grid... This is the most commonly used type of weighting.</a:t>
            </a:r>
            <a:endParaRPr lang="en-US" i="1" baseline="-25000" dirty="0">
              <a:latin typeface="+mj-lt"/>
            </a:endParaRPr>
          </a:p>
          <a:p>
            <a:endParaRPr lang="en-US" i="1" baseline="-25000" dirty="0">
              <a:latin typeface="+mj-lt"/>
            </a:endParaRPr>
          </a:p>
          <a:p>
            <a:r>
              <a:rPr lang="en-US" dirty="0">
                <a:latin typeface="+mj-lt"/>
              </a:rPr>
              <a:t>And as per the previous slide we can define the </a:t>
            </a:r>
            <a:r>
              <a:rPr lang="en-US" i="1" dirty="0">
                <a:latin typeface="+mj-lt"/>
              </a:rPr>
              <a:t>weighted and sampled visibility function</a:t>
            </a:r>
            <a:r>
              <a:rPr lang="en-US" dirty="0">
                <a:latin typeface="+mj-lt"/>
              </a:rPr>
              <a:t> as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lang="en-US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=WV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en-US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AD37C2-37A6-6E4B-9103-888749C33AE9}"/>
                  </a:ext>
                </a:extLst>
              </p:cNvPr>
              <p:cNvSpPr txBox="1"/>
              <p:nvPr/>
            </p:nvSpPr>
            <p:spPr>
              <a:xfrm>
                <a:off x="3785219" y="2725313"/>
                <a:ext cx="3974614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AD37C2-37A6-6E4B-9103-888749C33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219" y="2725313"/>
                <a:ext cx="3974614" cy="778868"/>
              </a:xfrm>
              <a:prstGeom prst="rect">
                <a:avLst/>
              </a:prstGeom>
              <a:blipFill>
                <a:blip r:embed="rId3"/>
                <a:stretch>
                  <a:fillRect l="-637" t="-111290" b="-17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84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4476-2178-A940-AB0A-3DE2D5DC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B0CC-D991-184E-A13F-2D640DAC1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We now have the sampled and weighted visibilities,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lang="en-GB" b="1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en-GB" dirty="0">
              <a:latin typeface="+mj-lt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In order to efficiently make an image of our target sky brightness distribution,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i="1" dirty="0">
                <a:latin typeface="+mj-lt"/>
                <a:ea typeface="Cambria Math" panose="02040503050406030204" pitchFamily="18" charset="0"/>
              </a:rPr>
              <a:t>,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 we need to take the Fourier transform of this using Fast Fourier Transforms (FFTs).</a:t>
            </a:r>
          </a:p>
          <a:p>
            <a:pPr marL="0" indent="0">
              <a:buNone/>
            </a:pPr>
            <a:endParaRPr lang="en-GB" dirty="0">
              <a:latin typeface="+mj-lt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This requires the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V </a:t>
            </a:r>
            <a:r>
              <a:rPr lang="en-GB" b="1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 data to be gridded on to a regular grid.</a:t>
            </a:r>
          </a:p>
          <a:p>
            <a:pPr marL="0" indent="0">
              <a:buNone/>
            </a:pPr>
            <a:endParaRPr lang="en-GB" dirty="0">
              <a:latin typeface="+mj-lt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This is done by convolution with some suitable gridding function*. Leaving us ultimately with some weighted and gridded visibilities which can be </a:t>
            </a:r>
            <a:r>
              <a:rPr lang="en-GB" dirty="0" err="1">
                <a:latin typeface="+mj-lt"/>
                <a:ea typeface="Cambria Math" panose="02040503050406030204" pitchFamily="18" charset="0"/>
              </a:rPr>
              <a:t>FFT’d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 to give us our dirty image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b="1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.</a:t>
            </a:r>
            <a:endParaRPr lang="en-GB" i="1" baseline="30000" dirty="0">
              <a:latin typeface="+mj-lt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GB" dirty="0"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DAE67-7748-DF42-B96B-B808B066CDDA}"/>
              </a:ext>
            </a:extLst>
          </p:cNvPr>
          <p:cNvSpPr txBox="1"/>
          <p:nvPr/>
        </p:nvSpPr>
        <p:spPr>
          <a:xfrm>
            <a:off x="2417545" y="6311900"/>
            <a:ext cx="63418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*Discussion of gridding algorithms is a little beyond the scope of this workshop, please check the references</a:t>
            </a:r>
          </a:p>
          <a:p>
            <a:r>
              <a:rPr lang="en-GB" sz="1100" dirty="0"/>
              <a:t>at the start of this talk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18255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E4DB-C9B8-3A45-B34F-54171721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CLEAN-</a:t>
            </a:r>
            <a:r>
              <a:rPr lang="en-GB" dirty="0" err="1"/>
              <a:t>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0115A-C7BA-1242-8190-F0B45ED1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9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+mj-lt"/>
              </a:rPr>
              <a:t>We’ve seen that our dirty image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b="1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GB" i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dirty="0">
                <a:latin typeface="+mj-lt"/>
              </a:rPr>
              <a:t> is the sky brightness distribution convolved with the synthesised beam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B.</a:t>
            </a:r>
            <a:r>
              <a:rPr lang="en-GB" dirty="0">
                <a:latin typeface="+mj-lt"/>
              </a:rPr>
              <a:t>  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To get a better representation of the sky brightness distribution we need to remove the artefacts introduced by 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n-GB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To achieve this we use CLEAN*</a:t>
            </a: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947E0-081C-F248-A93D-8F7B89EA03D5}"/>
              </a:ext>
            </a:extLst>
          </p:cNvPr>
          <p:cNvSpPr txBox="1"/>
          <p:nvPr/>
        </p:nvSpPr>
        <p:spPr>
          <a:xfrm>
            <a:off x="1130300" y="6578600"/>
            <a:ext cx="5759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+mj-lt"/>
              </a:rPr>
              <a:t>*As far as I know CLEAN is not an acronym, but it is usually </a:t>
            </a:r>
            <a:r>
              <a:rPr lang="en-GB" sz="1200" dirty="0" err="1">
                <a:latin typeface="+mj-lt"/>
              </a:rPr>
              <a:t>captialised</a:t>
            </a:r>
            <a:r>
              <a:rPr lang="en-GB" sz="1200" dirty="0">
                <a:latin typeface="+mj-lt"/>
              </a:rPr>
              <a:t>. I don’t know why?! </a:t>
            </a:r>
          </a:p>
        </p:txBody>
      </p:sp>
    </p:spTree>
    <p:extLst>
      <p:ext uri="{BB962C8B-B14F-4D97-AF65-F5344CB8AC3E}">
        <p14:creationId xmlns:p14="http://schemas.microsoft.com/office/powerpoint/2010/main" val="1786722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7092-C299-524C-9F15-B6B49680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CLEAN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BD70C-CED8-5E40-8FE3-1D50D4097677}"/>
              </a:ext>
            </a:extLst>
          </p:cNvPr>
          <p:cNvSpPr txBox="1"/>
          <p:nvPr/>
        </p:nvSpPr>
        <p:spPr>
          <a:xfrm>
            <a:off x="838200" y="1690688"/>
            <a:ext cx="1136240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The </a:t>
            </a:r>
            <a:r>
              <a:rPr lang="en-GB" dirty="0" err="1">
                <a:latin typeface="+mj-lt"/>
              </a:rPr>
              <a:t>Högbom</a:t>
            </a:r>
            <a:r>
              <a:rPr lang="en-GB" dirty="0">
                <a:latin typeface="+mj-lt"/>
              </a:rPr>
              <a:t> (1974) </a:t>
            </a:r>
            <a:r>
              <a:rPr lang="en-GB" dirty="0" err="1">
                <a:latin typeface="+mj-lt"/>
              </a:rPr>
              <a:t>CLEANing</a:t>
            </a:r>
            <a:r>
              <a:rPr lang="en-GB" dirty="0">
                <a:latin typeface="+mj-lt"/>
              </a:rPr>
              <a:t> algorithm is the simplest CLEAN algorithm and is very illustrative of how CLEAN works</a:t>
            </a:r>
          </a:p>
          <a:p>
            <a:r>
              <a:rPr lang="en-GB" dirty="0">
                <a:latin typeface="+mj-lt"/>
              </a:rPr>
              <a:t>in general.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In words the </a:t>
            </a:r>
            <a:r>
              <a:rPr lang="en-GB" dirty="0" err="1">
                <a:latin typeface="+mj-lt"/>
              </a:rPr>
              <a:t>Högbom</a:t>
            </a:r>
            <a:r>
              <a:rPr lang="en-GB" dirty="0">
                <a:latin typeface="+mj-lt"/>
              </a:rPr>
              <a:t> algorithm works as follows:</a:t>
            </a:r>
          </a:p>
          <a:p>
            <a:endParaRPr lang="en-GB" dirty="0">
              <a:latin typeface="+mj-lt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+mj-lt"/>
              </a:rPr>
              <a:t>Find the magnitude and position of peak emission in the dirty image.</a:t>
            </a:r>
          </a:p>
          <a:p>
            <a:pPr marL="342900" indent="-342900">
              <a:buAutoNum type="arabicParenR"/>
            </a:pPr>
            <a:r>
              <a:rPr lang="en-GB" dirty="0">
                <a:latin typeface="+mj-lt"/>
              </a:rPr>
              <a:t>Subtract from the dirty image the dirty beam,</a:t>
            </a:r>
            <a:r>
              <a:rPr lang="en-GB" dirty="0"/>
              <a:t> 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en-GB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dirty="0">
                <a:latin typeface="+mj-lt"/>
                <a:ea typeface="Cambria Math" panose="02040503050406030204" pitchFamily="18" charset="0"/>
              </a:rPr>
              <a:t>scaled by some gain value (i.e. 0.1). Creating a ‘residual’ image.</a:t>
            </a:r>
          </a:p>
          <a:p>
            <a:pPr marL="342900" indent="-342900">
              <a:buAutoNum type="arabicParenR"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Note the position and magnitude subtracted as a point in a model.</a:t>
            </a:r>
          </a:p>
          <a:p>
            <a:pPr marL="342900" indent="-342900">
              <a:buAutoNum type="arabicParenR"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Repeat 1-3 until a user defined threshold is reached, either some noise limit (in the residual) or a given number of </a:t>
            </a:r>
            <a:br>
              <a:rPr lang="en-GB" dirty="0">
                <a:latin typeface="+mj-lt"/>
                <a:ea typeface="Cambria Math" panose="02040503050406030204" pitchFamily="18" charset="0"/>
              </a:rPr>
            </a:br>
            <a:r>
              <a:rPr lang="en-GB" dirty="0">
                <a:latin typeface="+mj-lt"/>
                <a:ea typeface="Cambria Math" panose="02040503050406030204" pitchFamily="18" charset="0"/>
              </a:rPr>
              <a:t>iterations.</a:t>
            </a:r>
          </a:p>
          <a:p>
            <a:pPr marL="342900" indent="-342900">
              <a:buAutoNum type="arabicParenR"/>
            </a:pPr>
            <a:r>
              <a:rPr lang="en-GB" dirty="0">
                <a:latin typeface="+mj-lt"/>
                <a:ea typeface="Cambria Math" panose="02040503050406030204" pitchFamily="18" charset="0"/>
              </a:rPr>
              <a:t>Convolve the final model with an idealised beam. I.e. a beam based on the interferometer if it was a huge single dish.</a:t>
            </a:r>
          </a:p>
          <a:p>
            <a:pPr marL="342900" indent="-342900">
              <a:buAutoNum type="arabicParenR"/>
            </a:pPr>
            <a:endParaRPr lang="en-GB" dirty="0">
              <a:latin typeface="+mj-lt"/>
              <a:ea typeface="Cambria Math" panose="02040503050406030204" pitchFamily="18" charset="0"/>
            </a:endParaRPr>
          </a:p>
          <a:p>
            <a:pPr marL="342900" indent="-342900">
              <a:buAutoNum type="arabicParenR"/>
            </a:pPr>
            <a:endParaRPr lang="en-GB" dirty="0">
              <a:latin typeface="+mj-lt"/>
              <a:ea typeface="Cambria Math" panose="02040503050406030204" pitchFamily="18" charset="0"/>
            </a:endParaRPr>
          </a:p>
          <a:p>
            <a:r>
              <a:rPr lang="en-GB" dirty="0">
                <a:latin typeface="+mj-lt"/>
                <a:ea typeface="Cambria Math" panose="02040503050406030204" pitchFamily="18" charset="0"/>
              </a:rPr>
              <a:t>Or in a 2D example on the next page</a:t>
            </a:r>
          </a:p>
        </p:txBody>
      </p:sp>
    </p:spTree>
    <p:extLst>
      <p:ext uri="{BB962C8B-B14F-4D97-AF65-F5344CB8AC3E}">
        <p14:creationId xmlns:p14="http://schemas.microsoft.com/office/powerpoint/2010/main" val="3668018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6E5F-6E36-C141-82BA-6B0DF991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GB" sz="2000" dirty="0" err="1"/>
              <a:t>Högbom</a:t>
            </a:r>
            <a:r>
              <a:rPr lang="en-GB" sz="2000" dirty="0"/>
              <a:t> 2D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D2095-51C6-6841-B444-0F0B50D6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7900"/>
            <a:ext cx="2795411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5BEC5-0DED-9049-AA9D-0122BB883577}"/>
              </a:ext>
            </a:extLst>
          </p:cNvPr>
          <p:cNvSpPr txBox="1"/>
          <p:nvPr/>
        </p:nvSpPr>
        <p:spPr>
          <a:xfrm>
            <a:off x="838200" y="2933700"/>
            <a:ext cx="212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True sky of 5 point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20A95-49B2-9C48-B12C-309F586D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031" y="977900"/>
            <a:ext cx="2793297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CAC36-C466-B142-A8D3-683ED48C362C}"/>
              </a:ext>
            </a:extLst>
          </p:cNvPr>
          <p:cNvSpPr txBox="1"/>
          <p:nvPr/>
        </p:nvSpPr>
        <p:spPr>
          <a:xfrm>
            <a:off x="4052966" y="2933700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Beam (DB)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E7FBB8-EF00-2D44-9927-1287DDF4E152}"/>
              </a:ext>
            </a:extLst>
          </p:cNvPr>
          <p:cNvSpPr/>
          <p:nvPr/>
        </p:nvSpPr>
        <p:spPr>
          <a:xfrm>
            <a:off x="7353300" y="1638300"/>
            <a:ext cx="774700" cy="635000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13669B-D560-F24E-9674-CA099F774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04" y="977900"/>
            <a:ext cx="2793296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2DD68-7A9B-5F4D-8097-FF755E994206}"/>
              </a:ext>
            </a:extLst>
          </p:cNvPr>
          <p:cNvSpPr txBox="1"/>
          <p:nvPr/>
        </p:nvSpPr>
        <p:spPr>
          <a:xfrm>
            <a:off x="8458904" y="2933700"/>
            <a:ext cx="191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Image + noise, (DI)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947059-740C-ED48-8B58-7CB842044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015" y="3365500"/>
            <a:ext cx="4044838" cy="28321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823B7-15EE-E741-A56D-58C3862D91D8}"/>
              </a:ext>
            </a:extLst>
          </p:cNvPr>
          <p:cNvSpPr txBox="1"/>
          <p:nvPr/>
        </p:nvSpPr>
        <p:spPr>
          <a:xfrm rot="16200000">
            <a:off x="-101600" y="4445000"/>
            <a:ext cx="11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Iteration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31102F-C88B-1340-B697-AA22E6B36A7D}"/>
              </a:ext>
            </a:extLst>
          </p:cNvPr>
          <p:cNvSpPr txBox="1"/>
          <p:nvPr/>
        </p:nvSpPr>
        <p:spPr>
          <a:xfrm>
            <a:off x="1739900" y="6197600"/>
            <a:ext cx="3888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Residual Image after subtracting DB from peak in DI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E00CB3-CC93-8045-A704-3A99A0639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255" y="3365500"/>
            <a:ext cx="4055053" cy="28321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0BA21-3351-7841-8D5E-8EF0DFC5A9CB}"/>
              </a:ext>
            </a:extLst>
          </p:cNvPr>
          <p:cNvSpPr txBox="1"/>
          <p:nvPr/>
        </p:nvSpPr>
        <p:spPr>
          <a:xfrm>
            <a:off x="6707255" y="6197600"/>
            <a:ext cx="279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CLEAN components in Model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636F2-BC29-2745-89F2-0AF4FCA27D5A}"/>
              </a:ext>
            </a:extLst>
          </p:cNvPr>
          <p:cNvSpPr/>
          <p:nvPr/>
        </p:nvSpPr>
        <p:spPr>
          <a:xfrm>
            <a:off x="2827006" y="1364040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676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6E5F-6E36-C141-82BA-6B0DF991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GB" sz="2000" dirty="0" err="1"/>
              <a:t>Högbom</a:t>
            </a:r>
            <a:r>
              <a:rPr lang="en-GB" sz="2000" dirty="0"/>
              <a:t> 2D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D2095-51C6-6841-B444-0F0B50D6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7900"/>
            <a:ext cx="2795411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5BEC5-0DED-9049-AA9D-0122BB883577}"/>
              </a:ext>
            </a:extLst>
          </p:cNvPr>
          <p:cNvSpPr txBox="1"/>
          <p:nvPr/>
        </p:nvSpPr>
        <p:spPr>
          <a:xfrm>
            <a:off x="838200" y="2933700"/>
            <a:ext cx="212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True sky of 5 point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20A95-49B2-9C48-B12C-309F586D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031" y="977900"/>
            <a:ext cx="2793297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CAC36-C466-B142-A8D3-683ED48C362C}"/>
              </a:ext>
            </a:extLst>
          </p:cNvPr>
          <p:cNvSpPr txBox="1"/>
          <p:nvPr/>
        </p:nvSpPr>
        <p:spPr>
          <a:xfrm>
            <a:off x="4052966" y="2933700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Beam (DB)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E7FBB8-EF00-2D44-9927-1287DDF4E152}"/>
              </a:ext>
            </a:extLst>
          </p:cNvPr>
          <p:cNvSpPr/>
          <p:nvPr/>
        </p:nvSpPr>
        <p:spPr>
          <a:xfrm>
            <a:off x="7353300" y="1638300"/>
            <a:ext cx="774700" cy="635000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13669B-D560-F24E-9674-CA099F774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04" y="977900"/>
            <a:ext cx="2793296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2DD68-7A9B-5F4D-8097-FF755E994206}"/>
              </a:ext>
            </a:extLst>
          </p:cNvPr>
          <p:cNvSpPr txBox="1"/>
          <p:nvPr/>
        </p:nvSpPr>
        <p:spPr>
          <a:xfrm>
            <a:off x="8458904" y="2933700"/>
            <a:ext cx="191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Image + noise, (DI)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947059-740C-ED48-8B58-7CB842044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015" y="3365500"/>
            <a:ext cx="4044838" cy="28320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823B7-15EE-E741-A56D-58C3862D91D8}"/>
              </a:ext>
            </a:extLst>
          </p:cNvPr>
          <p:cNvSpPr txBox="1"/>
          <p:nvPr/>
        </p:nvSpPr>
        <p:spPr>
          <a:xfrm rot="16200000">
            <a:off x="-96983" y="4445000"/>
            <a:ext cx="115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Iteration </a:t>
            </a:r>
            <a:r>
              <a:rPr lang="en-GB" i="1" dirty="0">
                <a:latin typeface="+mj-lt"/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31102F-C88B-1340-B697-AA22E6B36A7D}"/>
              </a:ext>
            </a:extLst>
          </p:cNvPr>
          <p:cNvSpPr txBox="1"/>
          <p:nvPr/>
        </p:nvSpPr>
        <p:spPr>
          <a:xfrm>
            <a:off x="1739900" y="6197600"/>
            <a:ext cx="4362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Residual Image after subtracting several DBs from located </a:t>
            </a:r>
          </a:p>
          <a:p>
            <a:r>
              <a:rPr lang="en-GB" sz="1400" dirty="0">
                <a:latin typeface="+mj-lt"/>
              </a:rPr>
              <a:t>peaks in DI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E00CB3-CC93-8045-A704-3A99A0639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62" y="3365500"/>
            <a:ext cx="4044838" cy="28321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0BA21-3351-7841-8D5E-8EF0DFC5A9CB}"/>
              </a:ext>
            </a:extLst>
          </p:cNvPr>
          <p:cNvSpPr txBox="1"/>
          <p:nvPr/>
        </p:nvSpPr>
        <p:spPr>
          <a:xfrm>
            <a:off x="6707255" y="6197600"/>
            <a:ext cx="279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CLEAN components in Model Image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28289C-44B6-F64C-8126-B57BE49BA164}"/>
              </a:ext>
            </a:extLst>
          </p:cNvPr>
          <p:cNvSpPr/>
          <p:nvPr/>
        </p:nvSpPr>
        <p:spPr>
          <a:xfrm>
            <a:off x="2827006" y="1364040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345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6E5F-6E36-C141-82BA-6B0DF991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GB" sz="2000" dirty="0" err="1"/>
              <a:t>Högbom</a:t>
            </a:r>
            <a:r>
              <a:rPr lang="en-GB" sz="2000" dirty="0"/>
              <a:t> 2D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D2095-51C6-6841-B444-0F0B50D6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7900"/>
            <a:ext cx="2795411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5BEC5-0DED-9049-AA9D-0122BB883577}"/>
              </a:ext>
            </a:extLst>
          </p:cNvPr>
          <p:cNvSpPr txBox="1"/>
          <p:nvPr/>
        </p:nvSpPr>
        <p:spPr>
          <a:xfrm>
            <a:off x="838200" y="2933700"/>
            <a:ext cx="212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True sky of 5 point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20A95-49B2-9C48-B12C-309F586D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031" y="977900"/>
            <a:ext cx="2793297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CAC36-C466-B142-A8D3-683ED48C362C}"/>
              </a:ext>
            </a:extLst>
          </p:cNvPr>
          <p:cNvSpPr txBox="1"/>
          <p:nvPr/>
        </p:nvSpPr>
        <p:spPr>
          <a:xfrm>
            <a:off x="4052966" y="2933700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Beam (DB)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E7FBB8-EF00-2D44-9927-1287DDF4E152}"/>
              </a:ext>
            </a:extLst>
          </p:cNvPr>
          <p:cNvSpPr/>
          <p:nvPr/>
        </p:nvSpPr>
        <p:spPr>
          <a:xfrm>
            <a:off x="7353300" y="1638300"/>
            <a:ext cx="774700" cy="635000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13669B-D560-F24E-9674-CA099F774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04" y="977900"/>
            <a:ext cx="2793296" cy="1955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2DD68-7A9B-5F4D-8097-FF755E994206}"/>
              </a:ext>
            </a:extLst>
          </p:cNvPr>
          <p:cNvSpPr txBox="1"/>
          <p:nvPr/>
        </p:nvSpPr>
        <p:spPr>
          <a:xfrm>
            <a:off x="8458904" y="2933700"/>
            <a:ext cx="191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Image + noise, (DI)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947059-740C-ED48-8B58-7CB842044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015" y="3369066"/>
            <a:ext cx="4044838" cy="282496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823B7-15EE-E741-A56D-58C3862D91D8}"/>
              </a:ext>
            </a:extLst>
          </p:cNvPr>
          <p:cNvSpPr txBox="1"/>
          <p:nvPr/>
        </p:nvSpPr>
        <p:spPr>
          <a:xfrm rot="16200000">
            <a:off x="-304572" y="4445000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Iteration </a:t>
            </a:r>
            <a:r>
              <a:rPr lang="en-GB" i="1" dirty="0">
                <a:latin typeface="+mj-lt"/>
              </a:rPr>
              <a:t>FINAL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31102F-C88B-1340-B697-AA22E6B36A7D}"/>
              </a:ext>
            </a:extLst>
          </p:cNvPr>
          <p:cNvSpPr txBox="1"/>
          <p:nvPr/>
        </p:nvSpPr>
        <p:spPr>
          <a:xfrm>
            <a:off x="1739900" y="6197600"/>
            <a:ext cx="383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Residual Image after subtracting enough DBs from </a:t>
            </a:r>
            <a:br>
              <a:rPr lang="en-GB" sz="1400" dirty="0">
                <a:latin typeface="+mj-lt"/>
              </a:rPr>
            </a:br>
            <a:r>
              <a:rPr lang="en-GB" sz="1400" dirty="0">
                <a:latin typeface="+mj-lt"/>
              </a:rPr>
              <a:t>located peaks in DI until threshold met.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E00CB3-CC93-8045-A704-3A99A0639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62" y="3365500"/>
            <a:ext cx="4044838" cy="28320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0BA21-3351-7841-8D5E-8EF0DFC5A9CB}"/>
              </a:ext>
            </a:extLst>
          </p:cNvPr>
          <p:cNvSpPr txBox="1"/>
          <p:nvPr/>
        </p:nvSpPr>
        <p:spPr>
          <a:xfrm>
            <a:off x="6707255" y="6197600"/>
            <a:ext cx="407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CLEAN components </a:t>
            </a:r>
            <a:r>
              <a:rPr lang="en-GB" sz="1400">
                <a:latin typeface="+mj-lt"/>
              </a:rPr>
              <a:t>in model </a:t>
            </a:r>
            <a:r>
              <a:rPr lang="en-GB" sz="1400" dirty="0">
                <a:latin typeface="+mj-lt"/>
              </a:rPr>
              <a:t>Image after final CLEAN </a:t>
            </a:r>
          </a:p>
          <a:p>
            <a:r>
              <a:rPr lang="en-GB" sz="1400" dirty="0">
                <a:latin typeface="+mj-lt"/>
              </a:rPr>
              <a:t>loop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4C4A2-7455-A041-A6D8-C6966049EE46}"/>
              </a:ext>
            </a:extLst>
          </p:cNvPr>
          <p:cNvSpPr/>
          <p:nvPr/>
        </p:nvSpPr>
        <p:spPr>
          <a:xfrm>
            <a:off x="2827006" y="1364040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83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00201"/>
            <a:ext cx="4998929" cy="46278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Imagine we want Hubble resolution:</a:t>
            </a:r>
          </a:p>
          <a:p>
            <a:pPr marL="0" indent="0">
              <a:buNone/>
            </a:pPr>
            <a:endParaRPr lang="en-US" i="1" dirty="0">
              <a:latin typeface="+mj-lt"/>
            </a:endParaRPr>
          </a:p>
          <a:p>
            <a:pPr marL="0" indent="0">
              <a:buNone/>
            </a:pPr>
            <a:r>
              <a:rPr lang="en-US" sz="2400" i="1" dirty="0">
                <a:latin typeface="+mj-lt"/>
              </a:rPr>
              <a:t>D</a:t>
            </a:r>
            <a:r>
              <a:rPr lang="en-US" sz="2400" dirty="0">
                <a:latin typeface="+mj-lt"/>
              </a:rPr>
              <a:t>=2.4m, </a:t>
            </a:r>
            <a:r>
              <a:rPr lang="en-US" sz="2400" i="1" dirty="0" err="1">
                <a:latin typeface="+mj-lt"/>
              </a:rPr>
              <a:t>λ</a:t>
            </a:r>
            <a:r>
              <a:rPr lang="en-US" sz="2400" dirty="0">
                <a:latin typeface="+mj-lt"/>
              </a:rPr>
              <a:t>=600nm  -&gt; </a:t>
            </a:r>
            <a:r>
              <a:rPr lang="en-US" sz="2400" dirty="0" err="1">
                <a:latin typeface="+mj-lt"/>
              </a:rPr>
              <a:t>θ</a:t>
            </a:r>
            <a:r>
              <a:rPr lang="en-US" sz="2400" dirty="0">
                <a:latin typeface="+mj-lt"/>
              </a:rPr>
              <a:t>=0.05arcsec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radio wavelengths, say 4.5cm (6.7GHz): 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2400" i="1" dirty="0">
                <a:latin typeface="+mj-lt"/>
              </a:rPr>
              <a:t>D</a:t>
            </a:r>
            <a:r>
              <a:rPr lang="en-US" sz="2400" dirty="0">
                <a:latin typeface="+mj-lt"/>
              </a:rPr>
              <a:t> would need to be ~185km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11B905-47F9-9B42-B4C9-926DA9A900E3}"/>
              </a:ext>
            </a:extLst>
          </p:cNvPr>
          <p:cNvSpPr txBox="1">
            <a:spLocks/>
          </p:cNvSpPr>
          <p:nvPr/>
        </p:nvSpPr>
        <p:spPr>
          <a:xfrm>
            <a:off x="6904974" y="365124"/>
            <a:ext cx="47170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Sensitivity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4B69C9-A724-3940-BCF1-502250AB1B58}"/>
              </a:ext>
            </a:extLst>
          </p:cNvPr>
          <p:cNvSpPr txBox="1">
            <a:spLocks/>
          </p:cNvSpPr>
          <p:nvPr/>
        </p:nvSpPr>
        <p:spPr>
          <a:xfrm>
            <a:off x="6354871" y="1600201"/>
            <a:ext cx="4998929" cy="100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Basically, the bigger the better!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D0C1F0-98C5-7341-A2CA-4A3C597C4679}"/>
              </a:ext>
            </a:extLst>
          </p:cNvPr>
          <p:cNvCxnSpPr/>
          <p:nvPr/>
        </p:nvCxnSpPr>
        <p:spPr>
          <a:xfrm>
            <a:off x="5837129" y="751562"/>
            <a:ext cx="0" cy="577449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0C7767A-2B64-DC4D-A4DB-43501C3D84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39339"/>
              </p:ext>
            </p:extLst>
          </p:nvPr>
        </p:nvGraphicFramePr>
        <p:xfrm>
          <a:off x="7280629" y="2683482"/>
          <a:ext cx="2477872" cy="107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Equation" r:id="rId3" imgW="1092200" imgH="469900" progId="Equation.3">
                  <p:embed/>
                </p:oleObj>
              </mc:Choice>
              <mc:Fallback>
                <p:oleObj name="Equation" r:id="rId3" imgW="1092200" imgH="4699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80629" y="2683482"/>
                        <a:ext cx="2477872" cy="1073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AEC30B-CD74-6B4B-9C30-11BC5C2A510D}"/>
              </a:ext>
            </a:extLst>
          </p:cNvPr>
          <p:cNvCxnSpPr/>
          <p:nvPr/>
        </p:nvCxnSpPr>
        <p:spPr>
          <a:xfrm flipV="1">
            <a:off x="7280629" y="3686782"/>
            <a:ext cx="1084881" cy="117918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08753F-BB67-6549-B429-4D2C42962882}"/>
              </a:ext>
            </a:extLst>
          </p:cNvPr>
          <p:cNvSpPr txBox="1"/>
          <p:nvPr/>
        </p:nvSpPr>
        <p:spPr>
          <a:xfrm>
            <a:off x="6984305" y="4865970"/>
            <a:ext cx="261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Effective area of your dish</a:t>
            </a:r>
          </a:p>
        </p:txBody>
      </p:sp>
    </p:spTree>
    <p:extLst>
      <p:ext uri="{BB962C8B-B14F-4D97-AF65-F5344CB8AC3E}">
        <p14:creationId xmlns:p14="http://schemas.microsoft.com/office/powerpoint/2010/main" val="3634579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6E5F-6E36-C141-82BA-6B0DF991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en-GB" sz="2000" dirty="0" err="1"/>
              <a:t>Högbom</a:t>
            </a:r>
            <a:r>
              <a:rPr lang="en-GB" sz="2000" dirty="0"/>
              <a:t> 2D example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E00CB3-CC93-8045-A704-3A99A0639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7900"/>
            <a:ext cx="3473322" cy="243193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0BA21-3351-7841-8D5E-8EF0DFC5A9CB}"/>
              </a:ext>
            </a:extLst>
          </p:cNvPr>
          <p:cNvSpPr txBox="1"/>
          <p:nvPr/>
        </p:nvSpPr>
        <p:spPr>
          <a:xfrm>
            <a:off x="838200" y="3394297"/>
            <a:ext cx="3564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CLEAN components </a:t>
            </a:r>
            <a:r>
              <a:rPr lang="en-GB" sz="1400">
                <a:latin typeface="+mj-lt"/>
              </a:rPr>
              <a:t>in model </a:t>
            </a:r>
            <a:r>
              <a:rPr lang="en-GB" sz="1400" dirty="0">
                <a:latin typeface="+mj-lt"/>
              </a:rPr>
              <a:t>Image after final </a:t>
            </a:r>
          </a:p>
          <a:p>
            <a:r>
              <a:rPr lang="en-GB" sz="1400" dirty="0">
                <a:latin typeface="+mj-lt"/>
              </a:rPr>
              <a:t>CLEAN 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02FDC-8753-B247-BE7B-10F5677E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83" y="981883"/>
            <a:ext cx="3541380" cy="243193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452FA9-2278-714D-A793-5326D39D11F9}"/>
              </a:ext>
            </a:extLst>
          </p:cNvPr>
          <p:cNvSpPr txBox="1"/>
          <p:nvPr/>
        </p:nvSpPr>
        <p:spPr>
          <a:xfrm>
            <a:off x="6924983" y="3398281"/>
            <a:ext cx="1270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Idealized beam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9753CB1-E018-AE40-BD90-819BCCA3DBE6}"/>
              </a:ext>
            </a:extLst>
          </p:cNvPr>
          <p:cNvSpPr/>
          <p:nvPr/>
        </p:nvSpPr>
        <p:spPr>
          <a:xfrm rot="5400000">
            <a:off x="5179524" y="3077660"/>
            <a:ext cx="877456" cy="1066828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135439-6250-2E44-81F5-992CE6889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118" y="4393545"/>
            <a:ext cx="3264487" cy="22857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DD518E-BF8A-E040-92B3-199E3100EBC6}"/>
              </a:ext>
            </a:extLst>
          </p:cNvPr>
          <p:cNvSpPr txBox="1"/>
          <p:nvPr/>
        </p:nvSpPr>
        <p:spPr>
          <a:xfrm>
            <a:off x="7389418" y="6309929"/>
            <a:ext cx="261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Final reconstructed image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93DEF5-64D1-BE4F-866E-6CEE98B7F4E4}"/>
              </a:ext>
            </a:extLst>
          </p:cNvPr>
          <p:cNvSpPr/>
          <p:nvPr/>
        </p:nvSpPr>
        <p:spPr>
          <a:xfrm>
            <a:off x="4587937" y="1290293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460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ABA3-6FAB-EE4F-8B26-50E837E0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45" y="5421"/>
            <a:ext cx="10515600" cy="535207"/>
          </a:xfrm>
        </p:spPr>
        <p:txBody>
          <a:bodyPr>
            <a:noAutofit/>
          </a:bodyPr>
          <a:lstStyle/>
          <a:p>
            <a:r>
              <a:rPr lang="en-GB" sz="3200" dirty="0"/>
              <a:t>... and in 3D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3CAA6-833D-4A41-96A1-16B2FEE4D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2" b="10782"/>
          <a:stretch/>
        </p:blipFill>
        <p:spPr>
          <a:xfrm>
            <a:off x="295422" y="522409"/>
            <a:ext cx="2897944" cy="286272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0F292-F27A-8A4F-AAD6-7E373AD254B0}"/>
              </a:ext>
            </a:extLst>
          </p:cNvPr>
          <p:cNvSpPr txBox="1"/>
          <p:nvPr/>
        </p:nvSpPr>
        <p:spPr>
          <a:xfrm>
            <a:off x="226042" y="3358078"/>
            <a:ext cx="212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True sky of 5 point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31188-5338-F44B-B286-36B6EF65E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20"/>
          <a:stretch/>
        </p:blipFill>
        <p:spPr>
          <a:xfrm>
            <a:off x="3628540" y="540628"/>
            <a:ext cx="3147984" cy="28174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7282B-3044-B04B-9000-A08167A16F20}"/>
              </a:ext>
            </a:extLst>
          </p:cNvPr>
          <p:cNvSpPr txBox="1"/>
          <p:nvPr/>
        </p:nvSpPr>
        <p:spPr>
          <a:xfrm>
            <a:off x="3544849" y="3348187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Beam (DB)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E0B5D-511A-E643-A9CA-E94C8D3387C6}"/>
              </a:ext>
            </a:extLst>
          </p:cNvPr>
          <p:cNvSpPr/>
          <p:nvPr/>
        </p:nvSpPr>
        <p:spPr>
          <a:xfrm>
            <a:off x="2402200" y="1372643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B9480F8-721C-E44C-B2BF-6AE8F916779C}"/>
              </a:ext>
            </a:extLst>
          </p:cNvPr>
          <p:cNvSpPr/>
          <p:nvPr/>
        </p:nvSpPr>
        <p:spPr>
          <a:xfrm>
            <a:off x="7015674" y="1839973"/>
            <a:ext cx="774700" cy="635000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A1E07-CE4E-324F-8782-708F78F99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6" b="11385"/>
          <a:stretch/>
        </p:blipFill>
        <p:spPr>
          <a:xfrm>
            <a:off x="7908011" y="359097"/>
            <a:ext cx="3036654" cy="302603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D6592-84CA-AF43-BD1E-52C720FC65F6}"/>
              </a:ext>
            </a:extLst>
          </p:cNvPr>
          <p:cNvSpPr txBox="1"/>
          <p:nvPr/>
        </p:nvSpPr>
        <p:spPr>
          <a:xfrm>
            <a:off x="7908011" y="3358078"/>
            <a:ext cx="191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Image + noise, (DI)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C2A5E4-B1CC-7C48-B3D1-8453770A7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6" t="2381" b="11904"/>
          <a:stretch/>
        </p:blipFill>
        <p:spPr>
          <a:xfrm>
            <a:off x="319562" y="3774318"/>
            <a:ext cx="2836681" cy="270898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3EF5D6-1461-304E-8AC7-C1BFF38E6A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94" t="3213" b="11344"/>
          <a:stretch/>
        </p:blipFill>
        <p:spPr>
          <a:xfrm>
            <a:off x="3238606" y="3770204"/>
            <a:ext cx="2788770" cy="27131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E6A5F-453C-F047-B2FD-AC35B3D448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42" t="4084" b="11670"/>
          <a:stretch/>
        </p:blipFill>
        <p:spPr>
          <a:xfrm>
            <a:off x="6105340" y="3770204"/>
            <a:ext cx="2844413" cy="27131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58E4F-EF78-7749-88A5-8B17DF4FB0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99" t="3823" b="10672"/>
          <a:stretch/>
        </p:blipFill>
        <p:spPr>
          <a:xfrm>
            <a:off x="9027717" y="3770204"/>
            <a:ext cx="2797590" cy="27131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E0834A-7CE7-3B46-8075-FE11B22690CC}"/>
              </a:ext>
            </a:extLst>
          </p:cNvPr>
          <p:cNvSpPr txBox="1"/>
          <p:nvPr/>
        </p:nvSpPr>
        <p:spPr>
          <a:xfrm>
            <a:off x="3957638" y="6483305"/>
            <a:ext cx="302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Increasing CLEAN cycles </a:t>
            </a:r>
            <a:r>
              <a:rPr lang="en-GB" dirty="0">
                <a:sym typeface="Wingdings" pitchFamily="2" charset="2"/>
              </a:rPr>
              <a:t>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683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ABA3-6FAB-EE4F-8B26-50E837E0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45" y="5421"/>
            <a:ext cx="10515600" cy="535207"/>
          </a:xfrm>
        </p:spPr>
        <p:txBody>
          <a:bodyPr>
            <a:noAutofit/>
          </a:bodyPr>
          <a:lstStyle/>
          <a:p>
            <a:r>
              <a:rPr lang="en-GB" sz="3200" dirty="0"/>
              <a:t>... and in 3D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3CAA6-833D-4A41-96A1-16B2FEE4D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8952" b="10782"/>
          <a:stretch/>
        </p:blipFill>
        <p:spPr>
          <a:xfrm>
            <a:off x="295422" y="522409"/>
            <a:ext cx="2897944" cy="2862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0F292-F27A-8A4F-AAD6-7E373AD254B0}"/>
              </a:ext>
            </a:extLst>
          </p:cNvPr>
          <p:cNvSpPr txBox="1"/>
          <p:nvPr/>
        </p:nvSpPr>
        <p:spPr>
          <a:xfrm>
            <a:off x="226042" y="3358078"/>
            <a:ext cx="212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True sky of 5 point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31188-5338-F44B-B286-36B6EF65E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1220"/>
          <a:stretch/>
        </p:blipFill>
        <p:spPr>
          <a:xfrm>
            <a:off x="3628540" y="540628"/>
            <a:ext cx="3147984" cy="28174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7282B-3044-B04B-9000-A08167A16F20}"/>
              </a:ext>
            </a:extLst>
          </p:cNvPr>
          <p:cNvSpPr txBox="1"/>
          <p:nvPr/>
        </p:nvSpPr>
        <p:spPr>
          <a:xfrm>
            <a:off x="3544849" y="3348187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Beam (DB)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E0B5D-511A-E643-A9CA-E94C8D3387C6}"/>
              </a:ext>
            </a:extLst>
          </p:cNvPr>
          <p:cNvSpPr/>
          <p:nvPr/>
        </p:nvSpPr>
        <p:spPr>
          <a:xfrm>
            <a:off x="2402200" y="1372643"/>
            <a:ext cx="206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</a:t>
            </a:r>
            <a:endParaRPr lang="en-US" sz="9600" b="1" cap="none" spc="0" dirty="0">
              <a:ln w="10160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B9480F8-721C-E44C-B2BF-6AE8F916779C}"/>
              </a:ext>
            </a:extLst>
          </p:cNvPr>
          <p:cNvSpPr/>
          <p:nvPr/>
        </p:nvSpPr>
        <p:spPr>
          <a:xfrm>
            <a:off x="7015674" y="1839973"/>
            <a:ext cx="774700" cy="635000"/>
          </a:xfrm>
          <a:prstGeom prst="rightArrow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A1E07-CE4E-324F-8782-708F78F99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376" b="11385"/>
          <a:stretch/>
        </p:blipFill>
        <p:spPr>
          <a:xfrm>
            <a:off x="7908011" y="359097"/>
            <a:ext cx="3036654" cy="30260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AD6592-84CA-AF43-BD1E-52C720FC65F6}"/>
              </a:ext>
            </a:extLst>
          </p:cNvPr>
          <p:cNvSpPr txBox="1"/>
          <p:nvPr/>
        </p:nvSpPr>
        <p:spPr>
          <a:xfrm>
            <a:off x="7908011" y="3358078"/>
            <a:ext cx="191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Dirty Image + noise, (DI)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C2A5E4-B1CC-7C48-B3D1-8453770A7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686" t="2381" b="11904"/>
          <a:stretch/>
        </p:blipFill>
        <p:spPr>
          <a:xfrm>
            <a:off x="319562" y="3774318"/>
            <a:ext cx="2836681" cy="27089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3EF5D6-1461-304E-8AC7-C1BFF38E6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994" t="3213" b="11344"/>
          <a:stretch/>
        </p:blipFill>
        <p:spPr>
          <a:xfrm>
            <a:off x="3238606" y="3770204"/>
            <a:ext cx="2788770" cy="2713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E6A5F-453C-F047-B2FD-AC35B3D448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142" t="4084" b="11670"/>
          <a:stretch/>
        </p:blipFill>
        <p:spPr>
          <a:xfrm>
            <a:off x="6105340" y="3770204"/>
            <a:ext cx="2844413" cy="2713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58E4F-EF78-7749-88A5-8B17DF4FB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299" t="3823" b="10672"/>
          <a:stretch/>
        </p:blipFill>
        <p:spPr>
          <a:xfrm>
            <a:off x="9027717" y="3770204"/>
            <a:ext cx="2797590" cy="2713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9C3E7-69E8-5940-9FDE-D5B515C4DD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18" t="2292" b="10207"/>
          <a:stretch/>
        </p:blipFill>
        <p:spPr>
          <a:xfrm>
            <a:off x="6462550" y="894304"/>
            <a:ext cx="4995593" cy="47893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E7C752-D54E-7543-AD15-580B0C488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3" t="3410" b="11279"/>
          <a:stretch/>
        </p:blipFill>
        <p:spPr>
          <a:xfrm>
            <a:off x="497148" y="894304"/>
            <a:ext cx="5004616" cy="47893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C7F81E8A-5C0E-1E47-98DA-658B67E884E1}"/>
              </a:ext>
            </a:extLst>
          </p:cNvPr>
          <p:cNvSpPr/>
          <p:nvPr/>
        </p:nvSpPr>
        <p:spPr>
          <a:xfrm>
            <a:off x="5594807" y="3246641"/>
            <a:ext cx="774700" cy="6350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89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9B6A8-552C-B144-9F99-032A36C67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2" y="3068637"/>
            <a:ext cx="10515600" cy="106045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latin typeface="+mj-lt"/>
              </a:rPr>
              <a:t>And after all that you’ll have a nice image/data cube from which you can actually do some Science!</a:t>
            </a:r>
          </a:p>
        </p:txBody>
      </p:sp>
    </p:spTree>
    <p:extLst>
      <p:ext uri="{BB962C8B-B14F-4D97-AF65-F5344CB8AC3E}">
        <p14:creationId xmlns:p14="http://schemas.microsoft.com/office/powerpoint/2010/main" val="799255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3637-5880-6042-AAB8-BAEF7F22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5415"/>
            <a:ext cx="10515600" cy="1325563"/>
          </a:xfrm>
        </p:spPr>
        <p:txBody>
          <a:bodyPr/>
          <a:lstStyle/>
          <a:p>
            <a:r>
              <a:rPr lang="en-GB" dirty="0"/>
              <a:t>Which software to use?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3A333C14-B022-2A45-B852-56510AC71F5D}"/>
              </a:ext>
            </a:extLst>
          </p:cNvPr>
          <p:cNvCxnSpPr>
            <a:stCxn id="4" idx="1"/>
          </p:cNvCxnSpPr>
          <p:nvPr/>
        </p:nvCxnSpPr>
        <p:spPr>
          <a:xfrm rot="10800000" flipV="1">
            <a:off x="1171574" y="1388267"/>
            <a:ext cx="3405189" cy="935821"/>
          </a:xfrm>
          <a:prstGeom prst="bentConnector3">
            <a:avLst>
              <a:gd name="adj1" fmla="val 99950"/>
            </a:avLst>
          </a:prstGeom>
          <a:ln w="28575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5DA2D264-BE2F-4742-97DF-3D2419985310}"/>
              </a:ext>
            </a:extLst>
          </p:cNvPr>
          <p:cNvCxnSpPr/>
          <p:nvPr/>
        </p:nvCxnSpPr>
        <p:spPr>
          <a:xfrm rot="10800000" flipV="1">
            <a:off x="2722958" y="1693888"/>
            <a:ext cx="1853804" cy="630199"/>
          </a:xfrm>
          <a:prstGeom prst="bentConnector3">
            <a:avLst>
              <a:gd name="adj1" fmla="val 100134"/>
            </a:avLst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693A2C-FCFC-634C-97DC-B8FC650E50EA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4333873" y="1851422"/>
            <a:ext cx="1101329" cy="47386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E8CAC7-E056-7E4E-990A-75EBB9181AA5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826919" y="1852611"/>
            <a:ext cx="76551" cy="47147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D24597-E33E-4D43-BF7E-F8194C8ADFF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973841" y="1693888"/>
            <a:ext cx="540544" cy="630201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D6B0E049-55AC-5C49-86C7-C5F4D561A67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077075" y="1628074"/>
            <a:ext cx="2145019" cy="690554"/>
          </a:xfrm>
          <a:prstGeom prst="bentConnector2">
            <a:avLst/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10987083-EFC5-9149-B6B3-6B3FEBE96155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055332" y="1358401"/>
            <a:ext cx="3874471" cy="960227"/>
          </a:xfrm>
          <a:prstGeom prst="bentConnector2">
            <a:avLst/>
          </a:prstGeom>
          <a:ln w="254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304B141-2AAC-794F-A4F3-C6E637344ABE}"/>
              </a:ext>
            </a:extLst>
          </p:cNvPr>
          <p:cNvCxnSpPr>
            <a:stCxn id="15" idx="2"/>
            <a:endCxn id="11" idx="0"/>
          </p:cNvCxnSpPr>
          <p:nvPr/>
        </p:nvCxnSpPr>
        <p:spPr>
          <a:xfrm flipH="1">
            <a:off x="1847851" y="2952739"/>
            <a:ext cx="5666534" cy="647708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BCA9AB7-05F8-7B45-A363-CE9D32463543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1847851" y="2953933"/>
            <a:ext cx="2486022" cy="646514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7DF9C57-79C8-FB43-B318-BDAA960D8D31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1847851" y="2952739"/>
            <a:ext cx="4055619" cy="647708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CAD5B2D-6284-E448-BA83-4B94E65FF8A6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1847851" y="2953933"/>
            <a:ext cx="919745" cy="646514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883EF4F-96A2-7A4D-BCB0-5A6145D8C98C}"/>
              </a:ext>
            </a:extLst>
          </p:cNvPr>
          <p:cNvCxnSpPr>
            <a:cxnSpLocks/>
          </p:cNvCxnSpPr>
          <p:nvPr/>
        </p:nvCxnSpPr>
        <p:spPr>
          <a:xfrm>
            <a:off x="1212983" y="2953933"/>
            <a:ext cx="711065" cy="734019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A31157-371C-D344-8165-A5134E4FE08F}"/>
              </a:ext>
            </a:extLst>
          </p:cNvPr>
          <p:cNvCxnSpPr>
            <a:cxnSpLocks/>
          </p:cNvCxnSpPr>
          <p:nvPr/>
        </p:nvCxnSpPr>
        <p:spPr>
          <a:xfrm>
            <a:off x="7077075" y="1094282"/>
            <a:ext cx="4885076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B12C17-E084-684F-850F-77C0B8E67FE4}"/>
              </a:ext>
            </a:extLst>
          </p:cNvPr>
          <p:cNvCxnSpPr>
            <a:cxnSpLocks/>
          </p:cNvCxnSpPr>
          <p:nvPr/>
        </p:nvCxnSpPr>
        <p:spPr>
          <a:xfrm>
            <a:off x="6973841" y="1200148"/>
            <a:ext cx="4853398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628461B-BCA0-D445-A987-97F327C6F480}"/>
              </a:ext>
            </a:extLst>
          </p:cNvPr>
          <p:cNvCxnSpPr>
            <a:cxnSpLocks/>
          </p:cNvCxnSpPr>
          <p:nvPr/>
        </p:nvCxnSpPr>
        <p:spPr>
          <a:xfrm flipH="1" flipV="1">
            <a:off x="11962151" y="1094282"/>
            <a:ext cx="23460" cy="4117074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E8F037-23CB-2648-97C4-061FA6DBBABF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11268075" y="5211356"/>
            <a:ext cx="717536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9D67D5-DFE6-EC4C-B256-DFE81FB089B5}"/>
              </a:ext>
            </a:extLst>
          </p:cNvPr>
          <p:cNvCxnSpPr>
            <a:cxnSpLocks/>
          </p:cNvCxnSpPr>
          <p:nvPr/>
        </p:nvCxnSpPr>
        <p:spPr>
          <a:xfrm flipV="1">
            <a:off x="11832295" y="1205610"/>
            <a:ext cx="13557" cy="3471321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58A28A8-029E-8347-A19D-F98F9EFCB916}"/>
              </a:ext>
            </a:extLst>
          </p:cNvPr>
          <p:cNvCxnSpPr>
            <a:cxnSpLocks/>
          </p:cNvCxnSpPr>
          <p:nvPr/>
        </p:nvCxnSpPr>
        <p:spPr>
          <a:xfrm flipH="1">
            <a:off x="8666909" y="4676931"/>
            <a:ext cx="3160330" cy="1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2874E0A-C464-4740-B798-04D560D11A6B}"/>
              </a:ext>
            </a:extLst>
          </p:cNvPr>
          <p:cNvCxnSpPr>
            <a:cxnSpLocks/>
          </p:cNvCxnSpPr>
          <p:nvPr/>
        </p:nvCxnSpPr>
        <p:spPr>
          <a:xfrm>
            <a:off x="8673271" y="4679661"/>
            <a:ext cx="0" cy="2173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CEA12C9-3B87-1A41-A930-B89361A67BE2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>
            <a:off x="8760618" y="5525681"/>
            <a:ext cx="720328" cy="189319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41F22DD-0974-E743-B71A-719F495589EB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 flipH="1">
            <a:off x="9480946" y="5525681"/>
            <a:ext cx="1034654" cy="189319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B9EDADA-5384-3A46-BB9E-D7B7FA3679CF}"/>
              </a:ext>
            </a:extLst>
          </p:cNvPr>
          <p:cNvCxnSpPr>
            <a:stCxn id="11" idx="3"/>
          </p:cNvCxnSpPr>
          <p:nvPr/>
        </p:nvCxnSpPr>
        <p:spPr>
          <a:xfrm>
            <a:off x="3098007" y="4064791"/>
            <a:ext cx="1166810" cy="20537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42C69675-C88E-B94E-90E3-4D5BCB30DEA3}"/>
              </a:ext>
            </a:extLst>
          </p:cNvPr>
          <p:cNvCxnSpPr>
            <a:cxnSpLocks/>
            <a:stCxn id="20" idx="2"/>
            <a:endCxn id="5" idx="3"/>
          </p:cNvCxnSpPr>
          <p:nvPr/>
        </p:nvCxnSpPr>
        <p:spPr>
          <a:xfrm rot="5400000">
            <a:off x="4111747" y="4174890"/>
            <a:ext cx="1145496" cy="2691962"/>
          </a:xfrm>
          <a:prstGeom prst="bentConnector2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3969925-C37B-494D-A270-EF71C96686DF}"/>
              </a:ext>
            </a:extLst>
          </p:cNvPr>
          <p:cNvCxnSpPr>
            <a:stCxn id="11" idx="2"/>
          </p:cNvCxnSpPr>
          <p:nvPr/>
        </p:nvCxnSpPr>
        <p:spPr>
          <a:xfrm flipH="1">
            <a:off x="1847850" y="4529134"/>
            <a:ext cx="1" cy="11858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4F12D2B-F48B-5C4D-8E5D-BB91451EDB25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9222094" y="2947278"/>
            <a:ext cx="0" cy="380936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608057-0719-8341-8BBE-6518A7C570B6}"/>
              </a:ext>
            </a:extLst>
          </p:cNvPr>
          <p:cNvCxnSpPr>
            <a:cxnSpLocks/>
          </p:cNvCxnSpPr>
          <p:nvPr/>
        </p:nvCxnSpPr>
        <p:spPr>
          <a:xfrm>
            <a:off x="10935445" y="2947278"/>
            <a:ext cx="0" cy="380936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92F8E529-14FC-134A-909C-22657015D410}"/>
              </a:ext>
            </a:extLst>
          </p:cNvPr>
          <p:cNvCxnSpPr>
            <a:endCxn id="19" idx="1"/>
          </p:cNvCxnSpPr>
          <p:nvPr/>
        </p:nvCxnSpPr>
        <p:spPr>
          <a:xfrm>
            <a:off x="6761910" y="4897031"/>
            <a:ext cx="1348626" cy="1196588"/>
          </a:xfrm>
          <a:prstGeom prst="bentConnector3">
            <a:avLst>
              <a:gd name="adj1" fmla="val -28918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54C077-9BA9-B84F-9DF4-1CEC41AC1118}"/>
              </a:ext>
            </a:extLst>
          </p:cNvPr>
          <p:cNvSpPr/>
          <p:nvPr/>
        </p:nvSpPr>
        <p:spPr>
          <a:xfrm>
            <a:off x="4576762" y="923924"/>
            <a:ext cx="2500313" cy="928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Which telescope are you using?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AFAA6C6-0ACC-3941-B6AC-565549D8E1FF}"/>
              </a:ext>
            </a:extLst>
          </p:cNvPr>
          <p:cNvSpPr/>
          <p:nvPr/>
        </p:nvSpPr>
        <p:spPr>
          <a:xfrm>
            <a:off x="597694" y="5715000"/>
            <a:ext cx="2740820" cy="7572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CASA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C29FD-20D6-9445-8C5A-ED621215C28C}"/>
              </a:ext>
            </a:extLst>
          </p:cNvPr>
          <p:cNvSpPr/>
          <p:nvPr/>
        </p:nvSpPr>
        <p:spPr>
          <a:xfrm>
            <a:off x="419098" y="2325283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5E3F06-7F63-4643-90EB-24DA4769A4EF}"/>
              </a:ext>
            </a:extLst>
          </p:cNvPr>
          <p:cNvSpPr/>
          <p:nvPr/>
        </p:nvSpPr>
        <p:spPr>
          <a:xfrm>
            <a:off x="2015121" y="2325283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JVLA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7714A-E363-4247-B841-0A3B607FFE26}"/>
              </a:ext>
            </a:extLst>
          </p:cNvPr>
          <p:cNvSpPr/>
          <p:nvPr/>
        </p:nvSpPr>
        <p:spPr>
          <a:xfrm>
            <a:off x="3581398" y="2325283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eMerlin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4577B-9910-714B-A72E-A346A4CA3B02}"/>
              </a:ext>
            </a:extLst>
          </p:cNvPr>
          <p:cNvSpPr/>
          <p:nvPr/>
        </p:nvSpPr>
        <p:spPr>
          <a:xfrm>
            <a:off x="8469619" y="2318628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6564-4B59-BA42-8BFF-92279E000DD2}"/>
              </a:ext>
            </a:extLst>
          </p:cNvPr>
          <p:cNvSpPr/>
          <p:nvPr/>
        </p:nvSpPr>
        <p:spPr>
          <a:xfrm>
            <a:off x="5150995" y="2324089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EVN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2417A6-476D-EE49-9B7F-57C6FB7EC8A6}"/>
              </a:ext>
            </a:extLst>
          </p:cNvPr>
          <p:cNvSpPr/>
          <p:nvPr/>
        </p:nvSpPr>
        <p:spPr>
          <a:xfrm>
            <a:off x="597694" y="3600447"/>
            <a:ext cx="2500313" cy="928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Has your supervisor insisted you use AIPS?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93BDF9-5C69-0C4C-AB52-68960917CCF7}"/>
              </a:ext>
            </a:extLst>
          </p:cNvPr>
          <p:cNvSpPr/>
          <p:nvPr/>
        </p:nvSpPr>
        <p:spPr>
          <a:xfrm>
            <a:off x="8513671" y="3328214"/>
            <a:ext cx="1416846" cy="7572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</a:t>
            </a:r>
            <a:r>
              <a:rPr lang="en-GB" dirty="0" err="1"/>
              <a:t>Miriad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1BB6B9-2BA6-4D47-B7B8-E61E0EA489A2}"/>
              </a:ext>
            </a:extLst>
          </p:cNvPr>
          <p:cNvSpPr/>
          <p:nvPr/>
        </p:nvSpPr>
        <p:spPr>
          <a:xfrm>
            <a:off x="10177328" y="2318628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B094C-E0B0-694C-B5C1-902D82D626CC}"/>
              </a:ext>
            </a:extLst>
          </p:cNvPr>
          <p:cNvSpPr/>
          <p:nvPr/>
        </p:nvSpPr>
        <p:spPr>
          <a:xfrm>
            <a:off x="6761910" y="2324089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GMRT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A6BE8F-5B58-1B45-AD8A-74773EE75B49}"/>
              </a:ext>
            </a:extLst>
          </p:cNvPr>
          <p:cNvSpPr/>
          <p:nvPr/>
        </p:nvSpPr>
        <p:spPr>
          <a:xfrm>
            <a:off x="10221380" y="3331479"/>
            <a:ext cx="1416846" cy="7572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(EVIL) </a:t>
            </a:r>
            <a:r>
              <a:rPr lang="en-GB" dirty="0" err="1"/>
              <a:t>Miriad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40A397-A35E-3B4F-8A63-F73006A4A884}"/>
              </a:ext>
            </a:extLst>
          </p:cNvPr>
          <p:cNvSpPr/>
          <p:nvPr/>
        </p:nvSpPr>
        <p:spPr>
          <a:xfrm>
            <a:off x="8008143" y="4897031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Old MERLIN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94E631-BE46-B642-AC8B-428B3FDEBC7B}"/>
              </a:ext>
            </a:extLst>
          </p:cNvPr>
          <p:cNvSpPr/>
          <p:nvPr/>
        </p:nvSpPr>
        <p:spPr>
          <a:xfrm>
            <a:off x="9763125" y="4897031"/>
            <a:ext cx="1504950" cy="628650"/>
          </a:xfrm>
          <a:prstGeom prst="rect">
            <a:avLst/>
          </a:prstGeom>
          <a:solidFill>
            <a:srgbClr val="FF91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Old VLA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7966B23-9115-AB40-9960-A3B11E77D6B1}"/>
              </a:ext>
            </a:extLst>
          </p:cNvPr>
          <p:cNvSpPr/>
          <p:nvPr/>
        </p:nvSpPr>
        <p:spPr>
          <a:xfrm>
            <a:off x="8110536" y="5715000"/>
            <a:ext cx="2740820" cy="7572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Maybe use AIPS, but first try to...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2A0F49-0CF3-0944-855B-0C27F0B98029}"/>
              </a:ext>
            </a:extLst>
          </p:cNvPr>
          <p:cNvSpPr/>
          <p:nvPr/>
        </p:nvSpPr>
        <p:spPr>
          <a:xfrm>
            <a:off x="4264817" y="3643292"/>
            <a:ext cx="3531318" cy="1304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Have you reminded your supervisor the year is 201x not 197x-199x?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83EA265-BFDB-2447-9495-393078927B6A}"/>
              </a:ext>
            </a:extLst>
          </p:cNvPr>
          <p:cNvSpPr txBox="1"/>
          <p:nvPr/>
        </p:nvSpPr>
        <p:spPr>
          <a:xfrm rot="562410">
            <a:off x="3520071" y="3882453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7EF6826-5E14-674C-A040-1B884DB1F1C3}"/>
              </a:ext>
            </a:extLst>
          </p:cNvPr>
          <p:cNvSpPr txBox="1"/>
          <p:nvPr/>
        </p:nvSpPr>
        <p:spPr>
          <a:xfrm>
            <a:off x="4266028" y="5769136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A42018A-C3BC-CB43-B0A7-D3BA3149EADE}"/>
              </a:ext>
            </a:extLst>
          </p:cNvPr>
          <p:cNvSpPr txBox="1"/>
          <p:nvPr/>
        </p:nvSpPr>
        <p:spPr>
          <a:xfrm>
            <a:off x="1872898" y="494812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64F8C0-6F6F-B54B-BF41-FD1375412309}"/>
              </a:ext>
            </a:extLst>
          </p:cNvPr>
          <p:cNvSpPr txBox="1"/>
          <p:nvPr/>
        </p:nvSpPr>
        <p:spPr>
          <a:xfrm>
            <a:off x="6973841" y="578143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00E5526-452C-6642-B988-896A309BFED0}"/>
              </a:ext>
            </a:extLst>
          </p:cNvPr>
          <p:cNvCxnSpPr>
            <a:cxnSpLocks/>
          </p:cNvCxnSpPr>
          <p:nvPr/>
        </p:nvCxnSpPr>
        <p:spPr>
          <a:xfrm>
            <a:off x="3338514" y="6284312"/>
            <a:ext cx="4772022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344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Further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874839"/>
            <a:ext cx="8229600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slides from this talk are based on the fundamentals of interferometry which are explained in detail across: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/>
              <a:t>“Interferometry and Synthesis in Radio Astronomy” -</a:t>
            </a:r>
            <a:r>
              <a:rPr lang="en-US" dirty="0"/>
              <a:t> Thompson, Moran &amp; Swenson </a:t>
            </a:r>
            <a:br>
              <a:rPr lang="en-US" dirty="0"/>
            </a:b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i="1" dirty="0"/>
              <a:t>“Synthesis Imaging in Radio Astronomy II” – </a:t>
            </a:r>
            <a:r>
              <a:rPr lang="en-US" dirty="0"/>
              <a:t>NRAO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/>
              <a:t>“An introduction to Radio Astronomy”</a:t>
            </a:r>
            <a:r>
              <a:rPr lang="en-US" dirty="0"/>
              <a:t> – Burke and Graham-Smith </a:t>
            </a:r>
            <a:r>
              <a:rPr lang="en-US" sz="1050" dirty="0"/>
              <a:t>(4</a:t>
            </a:r>
            <a:r>
              <a:rPr lang="en-US" sz="1050" baseline="30000" dirty="0"/>
              <a:t>th</a:t>
            </a:r>
            <a:r>
              <a:rPr lang="en-US" sz="1050" dirty="0"/>
              <a:t> edition out soon Burke, Graham-Smith (&amp; Wilkinson?))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/>
              <a:t>“Tools of Radio Astronomy”</a:t>
            </a:r>
            <a:r>
              <a:rPr lang="en-US" dirty="0"/>
              <a:t> – Wilson, </a:t>
            </a:r>
            <a:r>
              <a:rPr lang="en-US" dirty="0" err="1"/>
              <a:t>Rohfls</a:t>
            </a:r>
            <a:r>
              <a:rPr lang="en-US" dirty="0"/>
              <a:t> &amp; </a:t>
            </a:r>
            <a:r>
              <a:rPr lang="en-US" dirty="0" err="1"/>
              <a:t>Hüttemeister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i="1" dirty="0"/>
              <a:t>“The CASA Cookbook”</a:t>
            </a:r>
            <a:r>
              <a:rPr lang="en-US" dirty="0"/>
              <a:t> – </a:t>
            </a:r>
            <a:r>
              <a:rPr lang="en-US" dirty="0" err="1"/>
              <a:t>Ott</a:t>
            </a:r>
            <a:r>
              <a:rPr lang="en-US" dirty="0"/>
              <a:t> &amp; Kern et 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79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A366-E800-6742-BA73-82A485CD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175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¡Cheers!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B19B0-E28D-CA4C-9D90-D0929B95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674019"/>
            <a:ext cx="9398000" cy="325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0A9C8-80F9-7044-BDB6-E5D0B2E6173A}"/>
              </a:ext>
            </a:extLst>
          </p:cNvPr>
          <p:cNvSpPr txBox="1"/>
          <p:nvPr/>
        </p:nvSpPr>
        <p:spPr>
          <a:xfrm rot="16200000">
            <a:off x="10164417" y="3641934"/>
            <a:ext cx="185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Credit -  </a:t>
            </a:r>
            <a:r>
              <a:rPr lang="en-GB" dirty="0" err="1"/>
              <a:t>xkcd.com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C4F71F-4FFD-9947-9BF9-CD58B394CC53}"/>
              </a:ext>
            </a:extLst>
          </p:cNvPr>
          <p:cNvSpPr txBox="1">
            <a:spLocks/>
          </p:cNvSpPr>
          <p:nvPr/>
        </p:nvSpPr>
        <p:spPr>
          <a:xfrm>
            <a:off x="952500" y="4756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¿Questions?</a:t>
            </a:r>
          </a:p>
        </p:txBody>
      </p:sp>
    </p:spTree>
    <p:extLst>
      <p:ext uri="{BB962C8B-B14F-4D97-AF65-F5344CB8AC3E}">
        <p14:creationId xmlns:p14="http://schemas.microsoft.com/office/powerpoint/2010/main" val="429357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it?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070100"/>
          </a:xfrm>
        </p:spPr>
        <p:txBody>
          <a:bodyPr/>
          <a:lstStyle/>
          <a:p>
            <a:r>
              <a:rPr lang="en-US" dirty="0">
                <a:latin typeface="+mj-lt"/>
              </a:rPr>
              <a:t>Interferometry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672462"/>
              </p:ext>
            </p:extLst>
          </p:nvPr>
        </p:nvGraphicFramePr>
        <p:xfrm>
          <a:off x="3231104" y="2405744"/>
          <a:ext cx="1209161" cy="86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Equation" r:id="rId3" imgW="546100" imgH="431800" progId="Equation.3">
                  <p:embed/>
                </p:oleObj>
              </mc:Choice>
              <mc:Fallback>
                <p:oleObj name="Equation" r:id="rId3" imgW="546100" imgH="4318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1104" y="2405744"/>
                        <a:ext cx="1209161" cy="86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38992"/>
              </p:ext>
            </p:extLst>
          </p:nvPr>
        </p:nvGraphicFramePr>
        <p:xfrm>
          <a:off x="6122989" y="2440278"/>
          <a:ext cx="2850530" cy="853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Equation" r:id="rId5" imgW="1625600" imgH="469900" progId="Equation.3">
                  <p:embed/>
                </p:oleObj>
              </mc:Choice>
              <mc:Fallback>
                <p:oleObj name="Equation" r:id="rId5" imgW="1625600" imgH="4699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2989" y="2440278"/>
                        <a:ext cx="2850530" cy="853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LMA_NRAO_padilla_1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8"/>
          <a:stretch/>
        </p:blipFill>
        <p:spPr>
          <a:xfrm>
            <a:off x="1884230" y="3886200"/>
            <a:ext cx="8477518" cy="24936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1" y="5941497"/>
            <a:ext cx="563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ALMA, 54 12m dishes and 12 7m dishes spread over 14km</a:t>
            </a:r>
          </a:p>
        </p:txBody>
      </p:sp>
    </p:spTree>
    <p:extLst>
      <p:ext uri="{BB962C8B-B14F-4D97-AF65-F5344CB8AC3E}">
        <p14:creationId xmlns:p14="http://schemas.microsoft.com/office/powerpoint/2010/main" val="378861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Most peoples first impression of interferometry</a:t>
            </a:r>
          </a:p>
        </p:txBody>
      </p:sp>
      <p:pic>
        <p:nvPicPr>
          <p:cNvPr id="4" name="Picture 3" descr="Arr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94" y="2468034"/>
            <a:ext cx="2846335" cy="224790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5" name="Picture 4" descr="Rscor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r="18779"/>
          <a:stretch/>
        </p:blipFill>
        <p:spPr>
          <a:xfrm>
            <a:off x="8365067" y="2468034"/>
            <a:ext cx="2184401" cy="2247900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4515129" y="3217333"/>
            <a:ext cx="581805" cy="762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voldem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2868423"/>
            <a:ext cx="2736572" cy="1678177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7833506" y="3369733"/>
            <a:ext cx="581805" cy="762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8794" y="489373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6934" y="474659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5067" y="4893733"/>
            <a:ext cx="1555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Pretty pictures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DDEFB1-0E67-2F43-8364-2797F1028533}"/>
              </a:ext>
            </a:extLst>
          </p:cNvPr>
          <p:cNvSpPr txBox="1">
            <a:spLocks/>
          </p:cNvSpPr>
          <p:nvPr/>
        </p:nvSpPr>
        <p:spPr>
          <a:xfrm>
            <a:off x="998350" y="54408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... hopefully by the end of this hour we’ll have cleared up the bit in the middle</a:t>
            </a:r>
          </a:p>
        </p:txBody>
      </p:sp>
    </p:spTree>
    <p:extLst>
      <p:ext uri="{BB962C8B-B14F-4D97-AF65-F5344CB8AC3E}">
        <p14:creationId xmlns:p14="http://schemas.microsoft.com/office/powerpoint/2010/main" val="140251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5718DF-780F-9149-AC1A-38A10EC9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97" y="253488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The two element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328385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a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60" y="185365"/>
            <a:ext cx="3766770" cy="297481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53282" y="2593916"/>
            <a:ext cx="0" cy="136450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46494" y="2593916"/>
            <a:ext cx="0" cy="13645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20208"/>
              </p:ext>
            </p:extLst>
          </p:nvPr>
        </p:nvGraphicFramePr>
        <p:xfrm>
          <a:off x="1804261" y="3962919"/>
          <a:ext cx="1913945" cy="36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3" name="Equation" r:id="rId5" imgW="1079500" imgH="203200" progId="Equation.3">
                  <p:embed/>
                </p:oleObj>
              </mc:Choice>
              <mc:Fallback>
                <p:oleObj name="Equation" r:id="rId5" imgW="1079500" imgH="2032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4261" y="3962919"/>
                        <a:ext cx="1913945" cy="3602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74522"/>
              </p:ext>
            </p:extLst>
          </p:nvPr>
        </p:nvGraphicFramePr>
        <p:xfrm>
          <a:off x="4075114" y="3962401"/>
          <a:ext cx="24399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4" name="Equation" r:id="rId7" imgW="1549400" imgH="228600" progId="Equation.3">
                  <p:embed/>
                </p:oleObj>
              </mc:Choice>
              <mc:Fallback>
                <p:oleObj name="Equation" r:id="rId7" imgW="1549400" imgH="2286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75114" y="3962401"/>
                        <a:ext cx="2439987" cy="360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16651" y="5214390"/>
            <a:ext cx="271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Correlator’s</a:t>
            </a:r>
            <a:r>
              <a:rPr lang="en-US" dirty="0">
                <a:latin typeface="+mj-lt"/>
              </a:rPr>
              <a:t> function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46494" y="4323191"/>
            <a:ext cx="969066" cy="6484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067960" y="4323191"/>
            <a:ext cx="685322" cy="64847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589214"/>
              </p:ext>
            </p:extLst>
          </p:nvPr>
        </p:nvGraphicFramePr>
        <p:xfrm>
          <a:off x="1900427" y="5100090"/>
          <a:ext cx="4030267" cy="483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" name="Equation" r:id="rId9" imgW="1905000" imgH="228600" progId="Equation.3">
                  <p:embed/>
                </p:oleObj>
              </mc:Choice>
              <mc:Fallback>
                <p:oleObj name="Equation" r:id="rId9" imgW="1905000" imgH="228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00427" y="5100090"/>
                        <a:ext cx="4030267" cy="4836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915560" y="5583722"/>
            <a:ext cx="0" cy="523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15561" y="5705184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Do the </a:t>
            </a:r>
            <a:r>
              <a:rPr lang="en-US" sz="1100" dirty="0" err="1"/>
              <a:t>maths</a:t>
            </a:r>
            <a:endParaRPr lang="en-US" sz="11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306638" y="6107114"/>
          <a:ext cx="321786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6" name="Equation" r:id="rId11" imgW="1625600" imgH="228600" progId="Equation.3">
                  <p:embed/>
                </p:oleObj>
              </mc:Choice>
              <mc:Fallback>
                <p:oleObj name="Equation" r:id="rId11" imgW="1625600" imgH="2286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06638" y="6107114"/>
                        <a:ext cx="3217862" cy="4524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606282" y="3964252"/>
            <a:ext cx="1768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Receiver outputs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1030" y="6202243"/>
            <a:ext cx="271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Correlator</a:t>
            </a:r>
            <a:r>
              <a:rPr lang="en-US" dirty="0">
                <a:latin typeface="+mj-lt"/>
              </a:rPr>
              <a:t> output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5717" y="160228"/>
            <a:ext cx="5579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two element interferometer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30694" y="667650"/>
            <a:ext cx="5537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What are we trying to do?</a:t>
            </a:r>
          </a:p>
          <a:p>
            <a:r>
              <a:rPr lang="en-US" dirty="0">
                <a:latin typeface="+mj-lt"/>
              </a:rPr>
              <a:t>-  Recreate the sky brightness distribution of astrophysical sources.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+mj-lt"/>
              </a:rPr>
              <a:t>Delay between </a:t>
            </a:r>
            <a:r>
              <a:rPr lang="en-US" dirty="0" err="1">
                <a:latin typeface="+mj-lt"/>
              </a:rPr>
              <a:t>wavefronts</a:t>
            </a:r>
            <a:r>
              <a:rPr lang="en-US" dirty="0">
                <a:latin typeface="+mj-lt"/>
              </a:rPr>
              <a:t> arriving at </a:t>
            </a:r>
            <a:r>
              <a:rPr lang="en-US" i="1" dirty="0">
                <a:latin typeface="Times New Roman"/>
                <a:cs typeface="Times New Roman"/>
              </a:rPr>
              <a:t>x</a:t>
            </a:r>
            <a:r>
              <a:rPr lang="en-US" dirty="0"/>
              <a:t> </a:t>
            </a:r>
            <a:r>
              <a:rPr lang="en-US" dirty="0">
                <a:latin typeface="+mj-lt"/>
              </a:rPr>
              <a:t>then</a:t>
            </a:r>
            <a:r>
              <a:rPr lang="en-US" dirty="0"/>
              <a:t> </a:t>
            </a:r>
            <a:r>
              <a:rPr lang="en-US" i="1" dirty="0">
                <a:latin typeface="Times New Roman"/>
                <a:cs typeface="Times New Roman"/>
              </a:rPr>
              <a:t>y</a:t>
            </a:r>
            <a:r>
              <a:rPr lang="en-US" dirty="0">
                <a:cs typeface="Times New Roman"/>
              </a:rPr>
              <a:t>:</a:t>
            </a:r>
          </a:p>
          <a:p>
            <a:endParaRPr lang="en-US" dirty="0">
              <a:cs typeface="Times New Roman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751369"/>
              </p:ext>
            </p:extLst>
          </p:nvPr>
        </p:nvGraphicFramePr>
        <p:xfrm>
          <a:off x="7377817" y="2786226"/>
          <a:ext cx="1936724" cy="59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7" name="Equation" r:id="rId13" imgW="1282700" imgH="393700" progId="Equation.3">
                  <p:embed/>
                </p:oleObj>
              </mc:Choice>
              <mc:Fallback>
                <p:oleObj name="Equation" r:id="rId13" imgW="1282700" imgH="3937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77817" y="2786226"/>
                        <a:ext cx="1936724" cy="5944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accent5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94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all well and good but how does this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33600" y="4650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tell us anything about the sky brightness distribution?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38501" y="2979738"/>
          <a:ext cx="5707063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3" imgW="1701800" imgH="228600" progId="Equation.3">
                  <p:embed/>
                </p:oleObj>
              </mc:Choice>
              <mc:Fallback>
                <p:oleObj name="Equation" r:id="rId3" imgW="1701800" imgH="2286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1" y="2979738"/>
                        <a:ext cx="5707063" cy="766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558ED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urved Connector 7"/>
          <p:cNvCxnSpPr/>
          <p:nvPr/>
        </p:nvCxnSpPr>
        <p:spPr>
          <a:xfrm rot="5400000">
            <a:off x="5770671" y="1561370"/>
            <a:ext cx="1681725" cy="115593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18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2356</Words>
  <Application>Microsoft Macintosh PowerPoint</Application>
  <PresentationFormat>Widescreen</PresentationFormat>
  <Paragraphs>358</Paragraphs>
  <Slides>46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Avenir Roman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Interferometer fundamentals</vt:lpstr>
      <vt:lpstr>Outline</vt:lpstr>
      <vt:lpstr>Why use an interferometer? - What do astronomers want?</vt:lpstr>
      <vt:lpstr>Resolution</vt:lpstr>
      <vt:lpstr>How do we get it? </vt:lpstr>
      <vt:lpstr>Most peoples first impression of interferometry</vt:lpstr>
      <vt:lpstr>The two element interferometer</vt:lpstr>
      <vt:lpstr>PowerPoint Presentation</vt:lpstr>
      <vt:lpstr>That’s all well and good but how does this</vt:lpstr>
      <vt:lpstr>PowerPoint Presentation</vt:lpstr>
      <vt:lpstr>PowerPoint Presentation</vt:lpstr>
      <vt:lpstr>Relating the visibility equation to the correlator output gives</vt:lpstr>
      <vt:lpstr>A coordinate system for interferometry </vt:lpstr>
      <vt:lpstr>In its full gory glory the... Measurement Equation</vt:lpstr>
      <vt:lpstr>What we measure</vt:lpstr>
      <vt:lpstr>uv-coverage</vt:lpstr>
      <vt:lpstr>Filling the uv-plane</vt:lpstr>
      <vt:lpstr>ASIDE: Antenna spacing to u, v, w</vt:lpstr>
      <vt:lpstr>PowerPoint Presentation</vt:lpstr>
      <vt:lpstr>Filling the uv-plane</vt:lpstr>
      <vt:lpstr>Visual example</vt:lpstr>
      <vt:lpstr>A bit about calibration...</vt:lpstr>
      <vt:lpstr>All interferometers have the following steps in common.</vt:lpstr>
      <vt:lpstr>Bandpass  calibration</vt:lpstr>
      <vt:lpstr>Flux scaling</vt:lpstr>
      <vt:lpstr>Flux scaling</vt:lpstr>
      <vt:lpstr>Flux scaling</vt:lpstr>
      <vt:lpstr>Complex Gain  (Phase and Amplitude)</vt:lpstr>
      <vt:lpstr>Complex Gain  (Phase and Amplitude)</vt:lpstr>
      <vt:lpstr>Imaging and cleaning</vt:lpstr>
      <vt:lpstr>What we measure (reminder)</vt:lpstr>
      <vt:lpstr>Sampling function</vt:lpstr>
      <vt:lpstr>Weighting</vt:lpstr>
      <vt:lpstr>Imaging the data</vt:lpstr>
      <vt:lpstr>CLEAN-ing </vt:lpstr>
      <vt:lpstr>Simple CLEAN overview</vt:lpstr>
      <vt:lpstr>Högbom 2D example</vt:lpstr>
      <vt:lpstr>Högbom 2D example</vt:lpstr>
      <vt:lpstr>Högbom 2D example</vt:lpstr>
      <vt:lpstr>Högbom 2D example</vt:lpstr>
      <vt:lpstr>... and in 3D</vt:lpstr>
      <vt:lpstr>... and in 3D</vt:lpstr>
      <vt:lpstr>PowerPoint Presentation</vt:lpstr>
      <vt:lpstr>Which software to use?</vt:lpstr>
      <vt:lpstr>Further Reading</vt:lpstr>
      <vt:lpstr>¡Cheers!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Interferometer fundamentals and simulation</dc:title>
  <dc:creator>Microsoft Office User</dc:creator>
  <cp:lastModifiedBy>Microsoft Office User</cp:lastModifiedBy>
  <cp:revision>61</cp:revision>
  <dcterms:created xsi:type="dcterms:W3CDTF">2018-08-13T10:42:44Z</dcterms:created>
  <dcterms:modified xsi:type="dcterms:W3CDTF">2019-01-10T14:21:07Z</dcterms:modified>
</cp:coreProperties>
</file>